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56" r:id="rId2"/>
    <p:sldId id="271" r:id="rId3"/>
    <p:sldId id="376" r:id="rId4"/>
    <p:sldId id="346" r:id="rId5"/>
    <p:sldId id="289" r:id="rId6"/>
    <p:sldId id="290" r:id="rId7"/>
    <p:sldId id="348" r:id="rId8"/>
    <p:sldId id="352" r:id="rId9"/>
    <p:sldId id="351" r:id="rId10"/>
    <p:sldId id="353" r:id="rId11"/>
    <p:sldId id="354" r:id="rId12"/>
    <p:sldId id="350" r:id="rId13"/>
    <p:sldId id="266" r:id="rId14"/>
    <p:sldId id="259" r:id="rId15"/>
    <p:sldId id="262" r:id="rId16"/>
    <p:sldId id="268" r:id="rId17"/>
    <p:sldId id="263" r:id="rId18"/>
    <p:sldId id="260" r:id="rId19"/>
    <p:sldId id="336" r:id="rId20"/>
    <p:sldId id="332" r:id="rId21"/>
    <p:sldId id="335" r:id="rId22"/>
    <p:sldId id="258" r:id="rId23"/>
    <p:sldId id="269" r:id="rId24"/>
    <p:sldId id="270" r:id="rId25"/>
    <p:sldId id="276" r:id="rId26"/>
    <p:sldId id="283" r:id="rId27"/>
    <p:sldId id="275" r:id="rId28"/>
    <p:sldId id="274" r:id="rId29"/>
    <p:sldId id="322" r:id="rId30"/>
    <p:sldId id="278" r:id="rId31"/>
    <p:sldId id="375" r:id="rId32"/>
    <p:sldId id="280" r:id="rId33"/>
    <p:sldId id="330" r:id="rId34"/>
    <p:sldId id="284" r:id="rId35"/>
    <p:sldId id="287" r:id="rId36"/>
    <p:sldId id="347" r:id="rId37"/>
    <p:sldId id="370" r:id="rId38"/>
    <p:sldId id="372" r:id="rId39"/>
    <p:sldId id="369" r:id="rId40"/>
    <p:sldId id="374" r:id="rId41"/>
    <p:sldId id="371" r:id="rId42"/>
    <p:sldId id="293" r:id="rId43"/>
    <p:sldId id="292" r:id="rId44"/>
    <p:sldId id="296" r:id="rId45"/>
    <p:sldId id="294" r:id="rId46"/>
    <p:sldId id="295" r:id="rId47"/>
    <p:sldId id="318" r:id="rId48"/>
    <p:sldId id="321" r:id="rId49"/>
    <p:sldId id="319" r:id="rId50"/>
    <p:sldId id="320" r:id="rId51"/>
    <p:sldId id="345" r:id="rId52"/>
    <p:sldId id="323" r:id="rId53"/>
    <p:sldId id="364" r:id="rId54"/>
    <p:sldId id="365" r:id="rId55"/>
    <p:sldId id="366" r:id="rId56"/>
    <p:sldId id="303" r:id="rId57"/>
    <p:sldId id="300" r:id="rId58"/>
    <p:sldId id="297" r:id="rId59"/>
    <p:sldId id="304" r:id="rId60"/>
    <p:sldId id="358" r:id="rId61"/>
    <p:sldId id="360" r:id="rId62"/>
    <p:sldId id="359" r:id="rId63"/>
    <p:sldId id="298" r:id="rId64"/>
    <p:sldId id="306" r:id="rId65"/>
    <p:sldId id="367" r:id="rId66"/>
    <p:sldId id="257" r:id="rId67"/>
    <p:sldId id="357" r:id="rId68"/>
    <p:sldId id="356" r:id="rId69"/>
    <p:sldId id="315" r:id="rId70"/>
    <p:sldId id="316" r:id="rId71"/>
    <p:sldId id="317" r:id="rId72"/>
    <p:sldId id="361" r:id="rId73"/>
    <p:sldId id="362" r:id="rId74"/>
    <p:sldId id="363" r:id="rId75"/>
    <p:sldId id="324" r:id="rId76"/>
    <p:sldId id="329"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1" autoAdjust="0"/>
    <p:restoredTop sz="94662"/>
  </p:normalViewPr>
  <p:slideViewPr>
    <p:cSldViewPr>
      <p:cViewPr varScale="1">
        <p:scale>
          <a:sx n="67" d="100"/>
          <a:sy n="67" d="100"/>
        </p:scale>
        <p:origin x="84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E6C08C-1F28-4FB1-BB21-DE175F911A18}" type="datetimeFigureOut">
              <a:rPr lang="en-US" smtClean="0"/>
              <a:pPr/>
              <a:t>10/30/2024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716CF2-2E0C-4627-81B9-CDB10A31BF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36</a:t>
            </a:fld>
            <a:endParaRPr lang="en-US"/>
          </a:p>
        </p:txBody>
      </p:sp>
    </p:spTree>
    <p:extLst>
      <p:ext uri="{BB962C8B-B14F-4D97-AF65-F5344CB8AC3E}">
        <p14:creationId xmlns:p14="http://schemas.microsoft.com/office/powerpoint/2010/main" val="428560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37</a:t>
            </a:fld>
            <a:endParaRPr lang="en-US"/>
          </a:p>
        </p:txBody>
      </p:sp>
    </p:spTree>
    <p:extLst>
      <p:ext uri="{BB962C8B-B14F-4D97-AF65-F5344CB8AC3E}">
        <p14:creationId xmlns:p14="http://schemas.microsoft.com/office/powerpoint/2010/main" val="181511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38</a:t>
            </a:fld>
            <a:endParaRPr lang="en-US"/>
          </a:p>
        </p:txBody>
      </p:sp>
    </p:spTree>
    <p:extLst>
      <p:ext uri="{BB962C8B-B14F-4D97-AF65-F5344CB8AC3E}">
        <p14:creationId xmlns:p14="http://schemas.microsoft.com/office/powerpoint/2010/main" val="36039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39</a:t>
            </a:fld>
            <a:endParaRPr lang="en-US"/>
          </a:p>
        </p:txBody>
      </p:sp>
    </p:spTree>
    <p:extLst>
      <p:ext uri="{BB962C8B-B14F-4D97-AF65-F5344CB8AC3E}">
        <p14:creationId xmlns:p14="http://schemas.microsoft.com/office/powerpoint/2010/main" val="89834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40</a:t>
            </a:fld>
            <a:endParaRPr lang="en-US"/>
          </a:p>
        </p:txBody>
      </p:sp>
    </p:spTree>
    <p:extLst>
      <p:ext uri="{BB962C8B-B14F-4D97-AF65-F5344CB8AC3E}">
        <p14:creationId xmlns:p14="http://schemas.microsoft.com/office/powerpoint/2010/main" val="14137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16CF2-2E0C-4627-81B9-CDB10A31BFA6}" type="slidenum">
              <a:rPr lang="en-US" smtClean="0"/>
              <a:pPr/>
              <a:t>41</a:t>
            </a:fld>
            <a:endParaRPr lang="en-US"/>
          </a:p>
        </p:txBody>
      </p:sp>
    </p:spTree>
    <p:extLst>
      <p:ext uri="{BB962C8B-B14F-4D97-AF65-F5344CB8AC3E}">
        <p14:creationId xmlns:p14="http://schemas.microsoft.com/office/powerpoint/2010/main" val="379477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E26493C-94A9-4CF6-BA7B-0C426EAD5743}"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E26493C-94A9-4CF6-BA7B-0C426EAD574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7A60154-7F2A-4AB4-87E9-C6BB4D8779E5}"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6493C-94A9-4CF6-BA7B-0C426EAD5743}"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7A60154-7F2A-4AB4-87E9-C6BB4D8779E5}" type="datetimeFigureOut">
              <a:rPr lang="en-US" smtClean="0"/>
              <a:pPr/>
              <a:t>10/30/2024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E26493C-94A9-4CF6-BA7B-0C426EAD574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hyperlink" Target="http://users.etown.edu/w/wunderj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hyperlink" Target="https://www.amusingplanet.com/2017/09/appian-way-first-roman-road.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5.gif"/><Relationship Id="rId4" Type="http://schemas.openxmlformats.org/officeDocument/2006/relationships/hyperlink" Target="http://historylink101.com/2/Rome/roman-roads.ht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hyperlink" Target="http://www.crystalinks.com/romeroads.html"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hyperlink" Target="http://www.crystalinks.com/romeroads.htm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hyperlink" Target="http://www.crystalinks.com/romeroads.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historylink101.com/2/Rome/roman-roads.ht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hyperlink" Target="https://www.througheternity.com/en/blog/hidden-sights/ponte-rotto-romes-broken-bridge.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fineartamerica.com/featured/pons-fabricius-fabrizio-ruggeri.html" TargetMode="External"/><Relationship Id="rId5" Type="http://schemas.openxmlformats.org/officeDocument/2006/relationships/hyperlink" Target="https://en.wikipedia.org/wiki/Pons_Fabricius"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hyperlink" Target="https://www.istockphoto.com/photos/alcantara-bridge?page=2&amp;sort=mostpopular&amp;mediatype=photography&amp;phrase=alcantara%20bridge"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4.gif"/><Relationship Id="rId4" Type="http://schemas.openxmlformats.org/officeDocument/2006/relationships/hyperlink" Target="http://historylink101.com/2/Rome/roman-roads.ht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hyperlink" Target="http://historylink101.com/2/Rome/roman-roads.htm"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hyperlink" Target="http://historylink101.com/2/Rome/roman-roads.ht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visitbath.co.uk/listings/single/roman-baths/" TargetMode="External"/><Relationship Id="rId5" Type="http://schemas.openxmlformats.org/officeDocument/2006/relationships/hyperlink" Target="http://www.valblu.at/de/hotel-wellness-vorarlberg-bludenz-valblu.html"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gfaHIipo5U"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hyperlink" Target="https://www.archaeology.org/news/5434-170406-rome-oldest-aqueduct" TargetMode="Externa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crystalinks.com/romeroads.html" TargetMode="External"/><Relationship Id="rId5" Type="http://schemas.openxmlformats.org/officeDocument/2006/relationships/hyperlink" Target="https://www.britannica.com/technology/aqueduct-engineering" TargetMode="External"/><Relationship Id="rId4" Type="http://schemas.openxmlformats.org/officeDocument/2006/relationships/image" Target="../media/image32.gif"/></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gif"/><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3.jpeg"/><Relationship Id="rId5" Type="http://schemas.openxmlformats.org/officeDocument/2006/relationships/hyperlink" Target="http://www.romanaqueducts.info/aquasite/index.html" TargetMode="External"/><Relationship Id="rId10" Type="http://schemas.openxmlformats.org/officeDocument/2006/relationships/image" Target="../media/image2.png"/><Relationship Id="rId4" Type="http://schemas.openxmlformats.org/officeDocument/2006/relationships/hyperlink" Target="https://sites.google.com/site/theromanaqueducts/design" TargetMode="External"/><Relationship Id="rId9" Type="http://schemas.openxmlformats.org/officeDocument/2006/relationships/hyperlink" Target="https://www.britannica.com/technology/siphon-instrument/media/546445/129487"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6.gif"/><Relationship Id="rId4" Type="http://schemas.openxmlformats.org/officeDocument/2006/relationships/hyperlink" Target="http://www.romanaqueducts.info/introduction/"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romanaqueducts.info/introduction/"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0.png"/><Relationship Id="rId5" Type="http://schemas.openxmlformats.org/officeDocument/2006/relationships/hyperlink" Target="http://www.romanaqueducts.info/aquasite/" TargetMode="External"/><Relationship Id="rId4"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png"/><Relationship Id="rId5" Type="http://schemas.openxmlformats.org/officeDocument/2006/relationships/hyperlink" Target="https://en.wikipedia.org/wiki/List_of_ancient_watermills" TargetMode="External"/><Relationship Id="rId4"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2.png"/><Relationship Id="rId5" Type="http://schemas.openxmlformats.org/officeDocument/2006/relationships/hyperlink" Target="https://www.dailymail.co.uk/sciencetech/article-6138001/Enormous-Roman-biscuit-factory-powered-16-water-wheels-used-make-food-sailors.html" TargetMode="External"/><Relationship Id="rId4" Type="http://schemas.openxmlformats.org/officeDocument/2006/relationships/notesSlide" Target="../notesSlides/notesSlide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8" Type="http://schemas.openxmlformats.org/officeDocument/2006/relationships/hyperlink" Target="https://etown.zoom.us/rec/play/6ZIrceGsrDI3E9OSsASDAfMtW9W7Ka6sgSRKr_MOxE23ByYAMAKgNLARZuTPF6hqussIWapX7dKkyll_?autoplay=true&amp;startTime=1585840215000" TargetMode="External"/><Relationship Id="rId3" Type="http://schemas.openxmlformats.org/officeDocument/2006/relationships/slideLayout" Target="../slideLayouts/slideLayout2.xml"/><Relationship Id="rId7" Type="http://schemas.openxmlformats.org/officeDocument/2006/relationships/hyperlink" Target="http://users.etown.edu/w/wunderjt/Architecture%20Lectures/371%20Materials&amp;Methods/ART371_Materials&amp;Methods%20Lecture%205%20Part%205%20CONCRETE.pdf"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users.etown.edu/w/wunderjt/Architecture%20Lectures/371%20Materials&amp;Methods/ART371_Materials&amp;Methods%20Lecture%205%20Part%205%20CONCRETE.pptx" TargetMode="External"/><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hyperlink" Target="https://www.youtube.com/watch?v=d5Sidp_eGsk&amp;list=PLK3MJsXEYEQJTnhBd-lz6zdrLrk-CLifU&amp;index=42" TargetMode="External"/><Relationship Id="rId4" Type="http://schemas.openxmlformats.org/officeDocument/2006/relationships/hyperlink" Target="https://www.asme.org/engineering-topics/articles/technology-and-society/ancient-roman-concrete-stands-test-time" TargetMode="External"/><Relationship Id="rId9" Type="http://schemas.openxmlformats.org/officeDocument/2006/relationships/hyperlink" Target="http://users.etown.edu/w/wunderjt/Architecture%20Lectures/371%20Materials&amp;Methods/ART371_Materials&amp;Methods%20Lecture%205%20Part%205%20CONCRETE.mp4"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ancient.eu/hadrian/" TargetMode="External"/><Relationship Id="rId3" Type="http://schemas.openxmlformats.org/officeDocument/2006/relationships/slideLayout" Target="../slideLayouts/slideLayout2.xml"/><Relationship Id="rId7" Type="http://schemas.openxmlformats.org/officeDocument/2006/relationships/hyperlink" Target="https://advances.sciencemag.org/content/4/9/eaar3620"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46.jpeg"/></Relationships>
</file>

<file path=ppt/slides/_rels/slide4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hyperlink" Target="https://www.ancient.eu/hadrian/"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advances.sciencemag.org/content/4/9/eaar3620" TargetMode="External"/><Relationship Id="rId5" Type="http://schemas.openxmlformats.org/officeDocument/2006/relationships/image" Target="../media/image47.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britannica.com/biography/Vespasian/"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Vespasian/"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9.jpeg"/><Relationship Id="rId5" Type="http://schemas.openxmlformats.org/officeDocument/2006/relationships/hyperlink" Target="https://www.dkfindout.com/us/history/ancient-rome/beneath-colosseum/" TargetMode="External"/><Relationship Id="rId10" Type="http://schemas.openxmlformats.org/officeDocument/2006/relationships/hyperlink" Target="https://www.youtube.com/watch?v=xaSbYIeqGWg" TargetMode="External"/><Relationship Id="rId4" Type="http://schemas.openxmlformats.org/officeDocument/2006/relationships/image" Target="../media/image51.jpeg"/><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Vespasian/" TargetMode="Externa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9.jpeg"/><Relationship Id="rId5" Type="http://schemas.openxmlformats.org/officeDocument/2006/relationships/hyperlink" Target="https://www.dkfindout.com/us/history/ancient-rome/beneath-colosseum/" TargetMode="Externa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Vespasian/" TargetMode="Externa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9.jpeg"/><Relationship Id="rId5" Type="http://schemas.openxmlformats.org/officeDocument/2006/relationships/hyperlink" Target="https://www.dkfindout.com/us/history/ancient-rome/beneath-colosseum/" TargetMode="Externa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hyperlink" Target="http://john-perlin.com/let-it-shine.html"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https://www.capri.com/en/s/villa-jovis-mount-tiberio"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7.jpeg"/><Relationship Id="rId5" Type="http://schemas.openxmlformats.org/officeDocument/2006/relationships/image" Target="../media/image55.jpeg"/><Relationship Id="rId4" Type="http://schemas.openxmlformats.org/officeDocument/2006/relationships/hyperlink" Target="http://tanglewoodconservatories.com/blog/alans-book-on-conservatorie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hyperlink" Target="http://aventalearning.com/content168staging/2008Latin1A/unit3/section5f.html"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8.jpeg"/><Relationship Id="rId5" Type="http://schemas.openxmlformats.org/officeDocument/2006/relationships/image" Target="../media/image55.jpeg"/><Relationship Id="rId4" Type="http://schemas.openxmlformats.org/officeDocument/2006/relationships/hyperlink" Target="https://www.summerinitaly.com/guide/villa-jovis"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hyperlink" Target="https://www.metmuseum.org/toah/hd/rgls/hd_rgls.htm" TargetMode="External"/><Relationship Id="rId5" Type="http://schemas.openxmlformats.org/officeDocument/2006/relationships/image" Target="../media/image59.jpeg"/><Relationship Id="rId4" Type="http://schemas.openxmlformats.org/officeDocument/2006/relationships/hyperlink" Target="https://www.pinterest.com/pin/304767099771476698/"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60.jpeg"/><Relationship Id="rId4" Type="http://schemas.openxmlformats.org/officeDocument/2006/relationships/hyperlink" Target="https://www.quora.com/How-did-cities-of-the-Roman-Empire-change-or-not-from-the-earlier-to-the-later-Roman-Empir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2.jpe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1.jpeg"/><Relationship Id="rId5" Type="http://schemas.openxmlformats.org/officeDocument/2006/relationships/hyperlink" Target="https://www.ancient.eu/hadrian/" TargetMode="External"/><Relationship Id="rId4" Type="http://schemas.openxmlformats.org/officeDocument/2006/relationships/hyperlink" Target="http://www.ancientvine.com/hadrianswall.html"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61.jpeg"/><Relationship Id="rId5" Type="http://schemas.openxmlformats.org/officeDocument/2006/relationships/hyperlink" Target="https://www.ancient.eu/hadrian/" TargetMode="External"/><Relationship Id="rId4" Type="http://schemas.openxmlformats.org/officeDocument/2006/relationships/hyperlink" Target="http://www.ancientvine.com/hadrianswall.html"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1.jpeg"/><Relationship Id="rId5" Type="http://schemas.openxmlformats.org/officeDocument/2006/relationships/hyperlink" Target="https://www.ancient.eu/hadrian/" TargetMode="External"/><Relationship Id="rId4" Type="http://schemas.openxmlformats.org/officeDocument/2006/relationships/hyperlink" Target="https://www.rome.net/trajans-market"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s://sites.google.com/site/activity21site/f-development-of-the-dome"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66.jpeg"/><Relationship Id="rId5" Type="http://schemas.openxmlformats.org/officeDocument/2006/relationships/image" Target="../media/image67.jpeg"/><Relationship Id="rId4" Type="http://schemas.openxmlformats.org/officeDocument/2006/relationships/hyperlink" Target="http://romancolosseum.org/pantheon-in-rome/"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6.jpeg"/><Relationship Id="rId5" Type="http://schemas.openxmlformats.org/officeDocument/2006/relationships/hyperlink" Target="http://www.aroundrometours.com/30-interesting-facts-about-the-pantheon-in-rome-art54-uid1.htm" TargetMode="Externa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66.jpeg"/><Relationship Id="rId5" Type="http://schemas.openxmlformats.org/officeDocument/2006/relationships/image" Target="../media/image69.png"/><Relationship Id="rId4" Type="http://schemas.openxmlformats.org/officeDocument/2006/relationships/hyperlink" Target="https://www.slideshare.net/JoyeeLee0131/pantheon-solid-surface-construction"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hyperlink" Target="http://infohost.nmt.edu/~es421/ansys/archfull.htm"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hyperlink" Target="https://www.britannica.com/biography/Hadrian" TargetMode="External"/><Relationship Id="rId5" Type="http://schemas.openxmlformats.org/officeDocument/2006/relationships/image" Target="../media/image66.jpeg"/><Relationship Id="rId4" Type="http://schemas.openxmlformats.org/officeDocument/2006/relationships/hyperlink" Target="http://www.angelfire.com/super/tyvernon/"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1.gif"/><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hyperlink" Target="https://www.britannica.com/biography/Hadrian" TargetMode="External"/><Relationship Id="rId5" Type="http://schemas.openxmlformats.org/officeDocument/2006/relationships/image" Target="../media/image66.jpeg"/><Relationship Id="rId4" Type="http://schemas.openxmlformats.org/officeDocument/2006/relationships/hyperlink" Target="http://www.angelfire.com/super/tyvernon/"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66.jpeg"/><Relationship Id="rId5" Type="http://schemas.openxmlformats.org/officeDocument/2006/relationships/image" Target="../media/image69.png"/><Relationship Id="rId4" Type="http://schemas.openxmlformats.org/officeDocument/2006/relationships/hyperlink" Target="https://www.slideshare.net/JoyeeLee0131/pantheon-solid-surface-construction"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britannica.com/biography/Hadrian"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66.jpeg"/><Relationship Id="rId5" Type="http://schemas.openxmlformats.org/officeDocument/2006/relationships/image" Target="../media/image72.jpeg"/><Relationship Id="rId4" Type="http://schemas.openxmlformats.org/officeDocument/2006/relationships/hyperlink" Target="http://www.aroundrometours.com/30-interesting-facts-about-the-pantheon-in-rome-art54-uid1.htm"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2.jpe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users.etown.edu/w/wunderjt/home_Lab_Manuals_Architecture.htm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ancientvine.com/hadrianswall.html" TargetMode="Externa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6.jpeg"/><Relationship Id="rId5" Type="http://schemas.openxmlformats.org/officeDocument/2006/relationships/image" Target="../media/image75.jpeg"/><Relationship Id="rId4" Type="http://schemas.openxmlformats.org/officeDocument/2006/relationships/hyperlink" Target="https://www.ancient.eu/hadrian/"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png"/><Relationship Id="rId5" Type="http://schemas.openxmlformats.org/officeDocument/2006/relationships/hyperlink" Target="https://www.thinglink.com/scene/698570667817172994" TargetMode="External"/><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77.jpeg"/><Relationship Id="rId4" Type="http://schemas.openxmlformats.org/officeDocument/2006/relationships/hyperlink" Target="https://visitbath.co.uk/listings/single/roman-baths/"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2.png"/><Relationship Id="rId5" Type="http://schemas.openxmlformats.org/officeDocument/2006/relationships/hyperlink" Target="https://visitbath.co.uk/listings/single/roman-baths/" TargetMode="Externa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2.png"/><Relationship Id="rId5" Type="http://schemas.openxmlformats.org/officeDocument/2006/relationships/hyperlink" Target="https://www.pinterest.com/pin/465700417710015162/" TargetMode="Externa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quatr.us/romans/roman-sewage-ancient-roman-toilets-poop-pipes.htm"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2.png"/><Relationship Id="rId5" Type="http://schemas.openxmlformats.org/officeDocument/2006/relationships/hyperlink" Target="https://www.pinterest.com/pin/465700417710015162/" TargetMode="Externa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hyperlink" Target="https://sites.google.com/site/furerplox/re/hypocaustsancientromevsmoderntimes"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hyperlink" Target="http://www.romeacrosseurope.com/?p=3703" TargetMode="External"/><Relationship Id="rId5" Type="http://schemas.openxmlformats.org/officeDocument/2006/relationships/image" Target="../media/image83.jpeg"/><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84.jpeg"/><Relationship Id="rId5" Type="http://schemas.openxmlformats.org/officeDocument/2006/relationships/hyperlink" Target="https://objectspacebuildingplace.wordpress.com/2015/07/18/baths-of-caracalla/" TargetMode="Externa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85.jpeg"/><Relationship Id="rId5" Type="http://schemas.openxmlformats.org/officeDocument/2006/relationships/hyperlink" Target="https://objectspacebuildingplace.wordpress.com/2015/07/18/baths-of-caracalla/" TargetMode="External"/><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hyperlink" Target="https://www.youtube.com/watch?v=T_L8g1R58BU"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users.etown.edu/w/wunderjt/ITALIAN_WEB7.htm" TargetMode="External"/><Relationship Id="rId3" Type="http://schemas.openxmlformats.org/officeDocument/2006/relationships/slideLayout" Target="../slideLayouts/slideLayout2.xml"/><Relationship Id="rId7" Type="http://schemas.openxmlformats.org/officeDocument/2006/relationships/hyperlink" Target="http://users.etown.edu/w/wunderjt/home_personal_ITALY_ALL.html" TargetMode="Externa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hyperlink" Target="https://www.unitn.it/en" TargetMode="External"/><Relationship Id="rId5" Type="http://schemas.openxmlformats.org/officeDocument/2006/relationships/hyperlink" Target="http://www.pantheon-institute.com/nbpantheon/academics-courses/academic-programs/architecturelandscape-arch/" TargetMode="External"/><Relationship Id="rId10" Type="http://schemas.openxmlformats.org/officeDocument/2006/relationships/image" Target="../media/image2.png"/><Relationship Id="rId4" Type="http://schemas.openxmlformats.org/officeDocument/2006/relationships/hyperlink" Target="https://catalog.etown.edu/preview_program.php?catoid=15&amp;poid=1392&amp;returnto=757" TargetMode="External"/><Relationship Id="rId9" Type="http://schemas.openxmlformats.org/officeDocument/2006/relationships/hyperlink" Target="http://users.etown.edu/w/wunderjt/ITALIAN_WEB8.ht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pinterest.com/pin/472666923385677089/"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hyperlink" Target="https://www.youtube.com/watch?v=ukv3JhR4K58&amp;t=261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144000" cy="2133600"/>
          </a:xfrm>
        </p:spPr>
        <p:txBody>
          <a:bodyPr>
            <a:normAutofit fontScale="90000"/>
          </a:bodyPr>
          <a:lstStyle/>
          <a:p>
            <a:r>
              <a:rPr lang="en-US" dirty="0">
                <a:solidFill>
                  <a:schemeClr val="bg1"/>
                </a:solidFill>
              </a:rPr>
              <a:t>Roman</a:t>
            </a:r>
            <a:br>
              <a:rPr lang="en-US" dirty="0">
                <a:solidFill>
                  <a:schemeClr val="bg1"/>
                </a:solidFill>
              </a:rPr>
            </a:br>
            <a:r>
              <a:rPr lang="en-US" sz="4400" dirty="0">
                <a:solidFill>
                  <a:schemeClr val="bg1"/>
                </a:solidFill>
              </a:rPr>
              <a:t>architecture &amp; Engineering</a:t>
            </a:r>
            <a:br>
              <a:rPr lang="en-US" dirty="0">
                <a:solidFill>
                  <a:schemeClr val="bg1"/>
                </a:solidFill>
              </a:rPr>
            </a:br>
            <a:r>
              <a:rPr lang="en-US" dirty="0">
                <a:solidFill>
                  <a:schemeClr val="bg1"/>
                </a:solidFill>
              </a:rPr>
              <a:t>(A&amp;E), </a:t>
            </a:r>
            <a:r>
              <a:rPr lang="en-US" dirty="0">
                <a:solidFill>
                  <a:schemeClr val="bg1"/>
                </a:solidFill>
                <a:effectLst/>
                <a:latin typeface="Arial Narrow" pitchFamily="34" charset="0"/>
              </a:rPr>
              <a:t>753 BC </a:t>
            </a:r>
            <a:r>
              <a:rPr lang="en-US" cap="none" dirty="0">
                <a:solidFill>
                  <a:schemeClr val="bg1"/>
                </a:solidFill>
                <a:effectLst/>
                <a:latin typeface="Arial Narrow" pitchFamily="34" charset="0"/>
              </a:rPr>
              <a:t>to</a:t>
            </a:r>
            <a:r>
              <a:rPr lang="en-US" dirty="0">
                <a:solidFill>
                  <a:schemeClr val="bg1"/>
                </a:solidFill>
                <a:effectLst/>
                <a:latin typeface="Arial Narrow" pitchFamily="34" charset="0"/>
              </a:rPr>
              <a:t> 476 AD</a:t>
            </a:r>
            <a:br>
              <a:rPr lang="en-US" dirty="0">
                <a:solidFill>
                  <a:schemeClr val="bg1"/>
                </a:solidFill>
              </a:rPr>
            </a:br>
            <a:br>
              <a:rPr lang="en-US" dirty="0">
                <a:solidFill>
                  <a:schemeClr val="bg1"/>
                </a:solidFill>
              </a:rPr>
            </a:br>
            <a:r>
              <a:rPr lang="en-US" dirty="0">
                <a:solidFill>
                  <a:schemeClr val="bg1"/>
                </a:solidFill>
              </a:rPr>
              <a:t> </a:t>
            </a:r>
            <a:r>
              <a:rPr lang="en-US" sz="2200" cap="none" dirty="0">
                <a:solidFill>
                  <a:schemeClr val="bg1"/>
                </a:solidFill>
              </a:rPr>
              <a:t>J</a:t>
            </a:r>
            <a:r>
              <a:rPr lang="en-US" sz="2200" cap="none" dirty="0">
                <a:solidFill>
                  <a:schemeClr val="bg1"/>
                </a:solidFill>
                <a:hlinkClick r:id="rId4">
                  <a:extLst>
                    <a:ext uri="{A12FA001-AC4F-418D-AE19-62706E023703}">
                      <ahyp:hlinkClr xmlns:ahyp="http://schemas.microsoft.com/office/drawing/2018/hyperlinkcolor" val="tx"/>
                    </a:ext>
                  </a:extLst>
                </a:hlinkClick>
              </a:rPr>
              <a:t>oseph T Wunderlich PhD</a:t>
            </a:r>
            <a:br>
              <a:rPr lang="en-US" sz="2200" cap="none" dirty="0">
                <a:solidFill>
                  <a:schemeClr val="bg1"/>
                </a:solidFill>
              </a:rPr>
            </a:br>
            <a:r>
              <a:rPr lang="en-US" sz="2200" cap="none" dirty="0">
                <a:solidFill>
                  <a:schemeClr val="bg1"/>
                </a:solidFill>
              </a:rPr>
              <a:t>BS Architectural Engineering, U Texas (Austin) 1984</a:t>
            </a:r>
            <a:br>
              <a:rPr lang="en-US" sz="2200" cap="none" dirty="0">
                <a:solidFill>
                  <a:schemeClr val="bg1"/>
                </a:solidFill>
              </a:rPr>
            </a:br>
            <a:r>
              <a:rPr lang="en-US" sz="2200" cap="none" dirty="0">
                <a:solidFill>
                  <a:schemeClr val="bg1"/>
                </a:solidFill>
              </a:rPr>
              <a:t>Urban Design, UCSD 1986-87</a:t>
            </a:r>
            <a:br>
              <a:rPr lang="en-US" sz="2200" dirty="0">
                <a:solidFill>
                  <a:schemeClr val="bg1"/>
                </a:solidFill>
              </a:rPr>
            </a:br>
            <a:br>
              <a:rPr lang="en-US" sz="2200" dirty="0">
                <a:solidFill>
                  <a:schemeClr val="bg1"/>
                </a:solidFill>
              </a:rPr>
            </a:br>
            <a:r>
              <a:rPr lang="en-US" sz="2000" cap="none" dirty="0">
                <a:solidFill>
                  <a:schemeClr val="bg1"/>
                </a:solidFill>
              </a:rPr>
              <a:t>Full-time A&amp;E in PA, TX, and CA in 1980’s; part time to present</a:t>
            </a:r>
            <a:br>
              <a:rPr lang="en-US" sz="2000" b="0" cap="none" dirty="0">
                <a:solidFill>
                  <a:schemeClr val="bg1"/>
                </a:solidFill>
              </a:rPr>
            </a:br>
            <a:r>
              <a:rPr lang="en-US" sz="2000" cap="none" dirty="0">
                <a:solidFill>
                  <a:schemeClr val="bg1"/>
                </a:solidFill>
              </a:rPr>
              <a:t>Hi-tech in 90’s to present (</a:t>
            </a:r>
            <a:r>
              <a:rPr lang="en-US" sz="2000" cap="none" dirty="0" err="1">
                <a:solidFill>
                  <a:schemeClr val="bg1"/>
                </a:solidFill>
              </a:rPr>
              <a:t>M.Eng</a:t>
            </a:r>
            <a:r>
              <a:rPr lang="en-US" sz="2000" cap="none" dirty="0">
                <a:solidFill>
                  <a:schemeClr val="bg1"/>
                </a:solidFill>
              </a:rPr>
              <a:t>, PhD, IBM Research, Purdue Prof, etc.)</a:t>
            </a:r>
            <a:br>
              <a:rPr lang="en-US" sz="2000" cap="none" dirty="0">
                <a:solidFill>
                  <a:schemeClr val="bg1"/>
                </a:solidFill>
              </a:rPr>
            </a:br>
            <a:br>
              <a:rPr lang="en-US" sz="2000" cap="none" dirty="0">
                <a:solidFill>
                  <a:schemeClr val="bg1"/>
                </a:solidFill>
              </a:rPr>
            </a:br>
            <a:r>
              <a:rPr lang="en-US" sz="2000" cap="none" dirty="0">
                <a:solidFill>
                  <a:schemeClr val="bg1"/>
                </a:solidFill>
              </a:rPr>
              <a:t>Six trips to Italy as of 2020, including teaching a PhD course at U Trento</a:t>
            </a:r>
            <a:endParaRPr lang="en-US" sz="2000" dirty="0">
              <a:solidFill>
                <a:schemeClr val="bg1"/>
              </a:solidFill>
            </a:endParaRPr>
          </a:p>
        </p:txBody>
      </p:sp>
      <p:pic>
        <p:nvPicPr>
          <p:cNvPr id="3" name="Audio 2">
            <a:hlinkClick r:id="" action="ppaction://media"/>
            <a:extLst>
              <a:ext uri="{FF2B5EF4-FFF2-40B4-BE49-F238E27FC236}">
                <a16:creationId xmlns:a16="http://schemas.microsoft.com/office/drawing/2014/main" id="{0CACC12E-BF27-EB47-8188-1A1454F55E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819400"/>
            <a:ext cx="812800" cy="812800"/>
          </a:xfrm>
          <a:prstGeom prst="rect">
            <a:avLst/>
          </a:prstGeom>
        </p:spPr>
      </p:pic>
    </p:spTree>
  </p:cSld>
  <p:clrMapOvr>
    <a:masterClrMapping/>
  </p:clrMapOvr>
  <p:transition advTm="421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381000"/>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3200" b="1" dirty="0">
                <a:ln w="6350">
                  <a:noFill/>
                </a:ln>
                <a:solidFill>
                  <a:schemeClr val="bg1"/>
                </a:solidFill>
                <a:latin typeface="Arial Narrow" pitchFamily="34" charset="0"/>
              </a:rPr>
              <a:t>                                    Roman </a:t>
            </a:r>
            <a:r>
              <a:rPr lang="en-US" sz="3200" b="1" dirty="0">
                <a:ln w="6350">
                  <a:noFill/>
                </a:ln>
                <a:solidFill>
                  <a:schemeClr val="bg1"/>
                </a:solidFill>
                <a:latin typeface="Arial Narrow" pitchFamily="34" charset="0"/>
                <a:ea typeface="+mj-ea"/>
                <a:cs typeface="+mj-cs"/>
              </a:rPr>
              <a:t>SEWERS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Photo by J Wunderlich in Rome in 2011 of working sewer</a:t>
            </a:r>
            <a:r>
              <a:rPr kumimoji="0" lang="en-US" sz="2400" i="0" u="none" strike="noStrike" kern="1200" cap="none" spc="0" normalizeH="0" noProof="0" dirty="0">
                <a:ln w="6350">
                  <a:noFill/>
                </a:ln>
                <a:solidFill>
                  <a:schemeClr val="bg1"/>
                </a:solidFill>
                <a:effectLst/>
                <a:uLnTx/>
                <a:uFillTx/>
                <a:latin typeface="Arial Narrow" pitchFamily="34" charset="0"/>
                <a:ea typeface="+mj-ea"/>
                <a:cs typeface="+mj-cs"/>
              </a:rPr>
              <a:t> from Roman times (but just for </a:t>
            </a:r>
            <a:r>
              <a:rPr kumimoji="0" lang="en-US" sz="2400" i="0" u="sng" strike="noStrike" kern="1200" cap="none" spc="0" normalizeH="0" noProof="0" dirty="0">
                <a:ln w="6350">
                  <a:noFill/>
                </a:ln>
                <a:solidFill>
                  <a:schemeClr val="bg1"/>
                </a:solidFill>
                <a:effectLst/>
                <a:uLnTx/>
                <a:uFillTx/>
                <a:latin typeface="Arial Narrow" pitchFamily="34" charset="0"/>
                <a:ea typeface="+mj-ea"/>
                <a:cs typeface="+mj-cs"/>
              </a:rPr>
              <a:t>STORMWATER RUNOFF</a:t>
            </a:r>
            <a:r>
              <a:rPr kumimoji="0" lang="en-US" sz="2400" i="0" strike="noStrike" kern="1200" cap="none" spc="0" normalizeH="0" noProof="0" dirty="0">
                <a:ln w="6350">
                  <a:noFill/>
                </a:ln>
                <a:solidFill>
                  <a:schemeClr val="bg1"/>
                </a:solidFill>
                <a:effectLst/>
                <a:uLnTx/>
                <a:uFillTx/>
                <a:latin typeface="Arial Narrow" pitchFamily="34" charset="0"/>
                <a:ea typeface="+mj-ea"/>
                <a:cs typeface="+mj-cs"/>
              </a:rPr>
              <a:t> </a:t>
            </a:r>
            <a:r>
              <a:rPr kumimoji="0" lang="en-US" sz="2400" i="0" u="none" strike="noStrike" kern="1200" cap="none" spc="0" normalizeH="0" noProof="0" dirty="0">
                <a:ln w="6350">
                  <a:noFill/>
                </a:ln>
                <a:solidFill>
                  <a:schemeClr val="bg1"/>
                </a:solidFill>
                <a:effectLst/>
                <a:uLnTx/>
                <a:uFillTx/>
                <a:latin typeface="Arial Narrow" pitchFamily="34" charset="0"/>
                <a:ea typeface="+mj-ea"/>
                <a:cs typeface="+mj-cs"/>
              </a:rPr>
              <a:t>now – dumping into river)</a:t>
            </a: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61442" name="Picture 2" descr="http://users.etown.edu/w/wunderjt/ITALY_2011/IMG_0979.JPG"/>
          <p:cNvPicPr>
            <a:picLocks noChangeAspect="1" noChangeArrowheads="1"/>
          </p:cNvPicPr>
          <p:nvPr/>
        </p:nvPicPr>
        <p:blipFill>
          <a:blip r:embed="rId4" cstate="print"/>
          <a:srcRect/>
          <a:stretch>
            <a:fillRect/>
          </a:stretch>
        </p:blipFill>
        <p:spPr bwMode="auto">
          <a:xfrm>
            <a:off x="762000" y="1400174"/>
            <a:ext cx="7277100" cy="5457826"/>
          </a:xfrm>
          <a:prstGeom prst="rect">
            <a:avLst/>
          </a:prstGeom>
          <a:noFill/>
        </p:spPr>
      </p:pic>
      <p:sp>
        <p:nvSpPr>
          <p:cNvPr id="8" name="TextBox 7">
            <a:extLst>
              <a:ext uri="{FF2B5EF4-FFF2-40B4-BE49-F238E27FC236}">
                <a16:creationId xmlns:a16="http://schemas.microsoft.com/office/drawing/2014/main" id="{EB7FF60C-55D4-F14D-8CBA-94D071DD912A}"/>
              </a:ext>
            </a:extLst>
          </p:cNvPr>
          <p:cNvSpPr txBox="1"/>
          <p:nvPr/>
        </p:nvSpPr>
        <p:spPr>
          <a:xfrm>
            <a:off x="124120" y="2047"/>
            <a:ext cx="397416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 and </a:t>
            </a:r>
            <a:r>
              <a:rPr lang="en-US" b="1" dirty="0">
                <a:solidFill>
                  <a:schemeClr val="bg1"/>
                </a:solidFill>
                <a:latin typeface="Arial" panose="020B0604020202020204" pitchFamily="34" charset="0"/>
                <a:cs typeface="Arial" panose="020B0604020202020204" pitchFamily="34" charset="0"/>
              </a:rPr>
              <a:t>still working !</a:t>
            </a:r>
          </a:p>
        </p:txBody>
      </p:sp>
      <p:cxnSp>
        <p:nvCxnSpPr>
          <p:cNvPr id="3" name="Straight Arrow Connector 2">
            <a:extLst>
              <a:ext uri="{FF2B5EF4-FFF2-40B4-BE49-F238E27FC236}">
                <a16:creationId xmlns:a16="http://schemas.microsoft.com/office/drawing/2014/main" id="{54714D1E-130B-054E-A9C0-86DEDE62C04E}"/>
              </a:ext>
            </a:extLst>
          </p:cNvPr>
          <p:cNvCxnSpPr>
            <a:cxnSpLocks/>
          </p:cNvCxnSpPr>
          <p:nvPr/>
        </p:nvCxnSpPr>
        <p:spPr>
          <a:xfrm flipH="1">
            <a:off x="4343400" y="1295400"/>
            <a:ext cx="457200" cy="3048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2419215B-1A9F-9447-A7B6-46A5509AC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6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381000"/>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3600" b="1" dirty="0">
                <a:ln w="6350">
                  <a:noFill/>
                </a:ln>
                <a:solidFill>
                  <a:schemeClr val="bg1"/>
                </a:solidFill>
                <a:latin typeface="Arial Narrow" pitchFamily="34" charset="0"/>
              </a:rPr>
              <a:t>                        Roman </a:t>
            </a:r>
            <a:r>
              <a:rPr lang="en-US" sz="3600" b="1" dirty="0">
                <a:ln w="6350">
                  <a:noFill/>
                </a:ln>
                <a:solidFill>
                  <a:schemeClr val="bg1"/>
                </a:solidFill>
                <a:latin typeface="Arial Narrow" pitchFamily="34" charset="0"/>
                <a:ea typeface="+mj-ea"/>
                <a:cs typeface="+mj-cs"/>
              </a:rPr>
              <a:t>SEWERS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In Roman times, raw sewage was also dumped into the Tiber River</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n w="6350">
                  <a:noFill/>
                </a:ln>
                <a:solidFill>
                  <a:schemeClr val="bg1"/>
                </a:solidFill>
                <a:latin typeface="Arial Narrow" pitchFamily="34" charset="0"/>
                <a:ea typeface="+mj-ea"/>
                <a:cs typeface="+mj-cs"/>
              </a:rPr>
              <a:t>(Photo by J Wunderlich in Rome, 2011)</a:t>
            </a:r>
            <a:endParaRPr kumimoji="0" lang="en-US"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63490" name="Picture 2" descr="http://users.etown.edu/w/wunderjt/ITALY_2011/IMG_0811.JPG"/>
          <p:cNvPicPr>
            <a:picLocks noChangeAspect="1" noChangeArrowheads="1"/>
          </p:cNvPicPr>
          <p:nvPr/>
        </p:nvPicPr>
        <p:blipFill>
          <a:blip r:embed="rId4" cstate="print"/>
          <a:srcRect/>
          <a:stretch>
            <a:fillRect/>
          </a:stretch>
        </p:blipFill>
        <p:spPr bwMode="auto">
          <a:xfrm>
            <a:off x="838200" y="1371599"/>
            <a:ext cx="7315200" cy="5486401"/>
          </a:xfrm>
          <a:prstGeom prst="rect">
            <a:avLst/>
          </a:prstGeom>
          <a:noFill/>
        </p:spPr>
      </p:pic>
      <p:sp>
        <p:nvSpPr>
          <p:cNvPr id="7" name="TextBox 6">
            <a:extLst>
              <a:ext uri="{FF2B5EF4-FFF2-40B4-BE49-F238E27FC236}">
                <a16:creationId xmlns:a16="http://schemas.microsoft.com/office/drawing/2014/main" id="{0CC14EE1-4A10-D341-B94F-15446CAC6836}"/>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5F81950B-0B6C-3044-9AAA-58E9AA6B00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8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81000"/>
            <a:ext cx="9144000" cy="1295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a:noFill/>
                </a:ln>
                <a:solidFill>
                  <a:schemeClr val="bg1"/>
                </a:solidFill>
                <a:effectLst/>
                <a:uLnTx/>
                <a:uFillTx/>
                <a:latin typeface="Arial Narrow" pitchFamily="34" charset="0"/>
                <a:ea typeface="+mj-ea"/>
                <a:cs typeface="+mj-cs"/>
              </a:rPr>
              <a:t>                                   Roman</a:t>
            </a:r>
            <a:r>
              <a:rPr kumimoji="0" lang="en-US" sz="3200" b="1" i="0" u="none" strike="noStrike" kern="1200" cap="none" spc="0" normalizeH="0" noProof="0" dirty="0">
                <a:ln w="6350">
                  <a:noFill/>
                </a:ln>
                <a:solidFill>
                  <a:schemeClr val="bg1"/>
                </a:solidFill>
                <a:effectLst/>
                <a:uLnTx/>
                <a:uFillTx/>
                <a:latin typeface="Arial Narrow" pitchFamily="34" charset="0"/>
                <a:ea typeface="+mj-ea"/>
                <a:cs typeface="+mj-cs"/>
              </a:rPr>
              <a:t> </a:t>
            </a:r>
            <a:r>
              <a:rPr lang="en-US" sz="3200" b="1" dirty="0">
                <a:ln w="6350">
                  <a:noFill/>
                </a:ln>
                <a:solidFill>
                  <a:schemeClr val="bg1"/>
                </a:solidFill>
                <a:latin typeface="Arial Narrow" pitchFamily="34" charset="0"/>
                <a:ea typeface="+mj-ea"/>
                <a:cs typeface="+mj-cs"/>
              </a:rPr>
              <a:t>SEWERS </a:t>
            </a:r>
            <a:r>
              <a:rPr lang="en-US" sz="2800" b="1" dirty="0">
                <a:ln w="6350">
                  <a:noFill/>
                </a:ln>
                <a:solidFill>
                  <a:schemeClr val="bg1"/>
                </a:solidFill>
                <a:latin typeface="Arial Narrow" pitchFamily="34" charset="0"/>
                <a:ea typeface="+mj-ea"/>
                <a:cs typeface="+mj-cs"/>
              </a:rPr>
              <a:t>(“Cloaca Maxima”)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2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Allowed draining swamp that became the “FORUM”,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ln w="6350">
                  <a:noFill/>
                </a:ln>
                <a:solidFill>
                  <a:schemeClr val="bg1"/>
                </a:solidFill>
                <a:latin typeface="Arial Narrow" pitchFamily="34" charset="0"/>
                <a:ea typeface="+mj-ea"/>
                <a:cs typeface="+mj-cs"/>
              </a:rPr>
              <a:t>Consolidating the tribes on the surrounding hills into a unified culture</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8" name="Title 1"/>
          <p:cNvSpPr txBox="1">
            <a:spLocks/>
          </p:cNvSpPr>
          <p:nvPr/>
        </p:nvSpPr>
        <p:spPr>
          <a:xfrm>
            <a:off x="1219200" y="65532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2400" b="1" dirty="0">
                <a:ln w="6350">
                  <a:noFill/>
                </a:ln>
                <a:solidFill>
                  <a:schemeClr val="bg1"/>
                </a:solidFill>
                <a:latin typeface="Arial Narrow" pitchFamily="34" charset="0"/>
                <a:ea typeface="+mj-ea"/>
                <a:cs typeface="+mj-cs"/>
              </a:rPr>
              <a:t>Photos by J Wunderlich in 2011</a:t>
            </a: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84994" name="Picture 2" descr="http://users.etown.edu/w/wunderjt/ITALY_2011/IMG_0956.JPG"/>
          <p:cNvPicPr>
            <a:picLocks noChangeAspect="1" noChangeArrowheads="1"/>
          </p:cNvPicPr>
          <p:nvPr/>
        </p:nvPicPr>
        <p:blipFill>
          <a:blip r:embed="rId4" cstate="print"/>
          <a:srcRect/>
          <a:stretch>
            <a:fillRect/>
          </a:stretch>
        </p:blipFill>
        <p:spPr bwMode="auto">
          <a:xfrm>
            <a:off x="0" y="2209800"/>
            <a:ext cx="5486399" cy="4114800"/>
          </a:xfrm>
          <a:prstGeom prst="rect">
            <a:avLst/>
          </a:prstGeom>
          <a:noFill/>
        </p:spPr>
      </p:pic>
      <p:pic>
        <p:nvPicPr>
          <p:cNvPr id="84996" name="Picture 4" descr="http://users.etown.edu/w/wunderjt/ITALY_2011/IMG_0957.JPG"/>
          <p:cNvPicPr>
            <a:picLocks noChangeAspect="1" noChangeArrowheads="1"/>
          </p:cNvPicPr>
          <p:nvPr/>
        </p:nvPicPr>
        <p:blipFill>
          <a:blip r:embed="rId5" cstate="print"/>
          <a:srcRect/>
          <a:stretch>
            <a:fillRect/>
          </a:stretch>
        </p:blipFill>
        <p:spPr bwMode="auto">
          <a:xfrm>
            <a:off x="3594100" y="2209800"/>
            <a:ext cx="5549900" cy="4162426"/>
          </a:xfrm>
          <a:prstGeom prst="rect">
            <a:avLst/>
          </a:prstGeom>
          <a:noFill/>
        </p:spPr>
      </p:pic>
      <p:sp>
        <p:nvSpPr>
          <p:cNvPr id="10" name="TextBox 9">
            <a:extLst>
              <a:ext uri="{FF2B5EF4-FFF2-40B4-BE49-F238E27FC236}">
                <a16:creationId xmlns:a16="http://schemas.microsoft.com/office/drawing/2014/main" id="{3DA1DFE6-BDBD-274F-8846-BBEB0AE243F8}"/>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2B0BE9A3-28BF-E24E-9EDC-676BB80909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6146800"/>
            <a:ext cx="812800" cy="812800"/>
          </a:xfrm>
          <a:prstGeom prst="rect">
            <a:avLst/>
          </a:prstGeom>
        </p:spPr>
      </p:pic>
    </p:spTree>
  </p:cSld>
  <p:clrMapOvr>
    <a:masterClrMapping/>
  </p:clrMapOvr>
  <p:transition advTm="253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6" name="Title 1"/>
          <p:cNvSpPr txBox="1">
            <a:spLocks/>
          </p:cNvSpPr>
          <p:nvPr/>
        </p:nvSpPr>
        <p:spPr>
          <a:xfrm>
            <a:off x="0" y="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b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SOURCE: </a:t>
            </a:r>
            <a:r>
              <a:rPr lang="en-US" sz="9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hlinkClick r:id="rId4"/>
              </a:rPr>
              <a:t>https://www.amusingplanet.com/2017/09/appian-way-first-roman-road.html</a:t>
            </a:r>
            <a:r>
              <a:rPr lang="en-US" sz="9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t>
            </a:r>
            <a:endPar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3074" name="Picture 2" descr="Appian Way, The First Roman Road | Amusing Planet">
            <a:extLst>
              <a:ext uri="{FF2B5EF4-FFF2-40B4-BE49-F238E27FC236}">
                <a16:creationId xmlns:a16="http://schemas.microsoft.com/office/drawing/2014/main" id="{A68E75BC-B233-2F40-8FD3-48BBBC378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9300"/>
            <a:ext cx="9144000" cy="6108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3B05F2-3435-3946-96A0-D7F262459080}"/>
              </a:ext>
            </a:extLst>
          </p:cNvPr>
          <p:cNvSpPr txBox="1"/>
          <p:nvPr/>
        </p:nvSpPr>
        <p:spPr>
          <a:xfrm>
            <a:off x="7010400" y="379968"/>
            <a:ext cx="2177199" cy="369332"/>
          </a:xfrm>
          <a:prstGeom prst="rect">
            <a:avLst/>
          </a:prstGeom>
          <a:noFill/>
        </p:spPr>
        <p:txBody>
          <a:bodyPr wrap="none" rtlCol="0">
            <a:spAutoFit/>
          </a:bodyPr>
          <a:lstStyle/>
          <a:p>
            <a:r>
              <a:rPr lang="en-US" dirty="0"/>
              <a:t>Apian Way, 312 BC</a:t>
            </a:r>
          </a:p>
        </p:txBody>
      </p:sp>
      <p:sp>
        <p:nvSpPr>
          <p:cNvPr id="7" name="TextBox 6">
            <a:extLst>
              <a:ext uri="{FF2B5EF4-FFF2-40B4-BE49-F238E27FC236}">
                <a16:creationId xmlns:a16="http://schemas.microsoft.com/office/drawing/2014/main" id="{5AFF8505-DD15-2442-8A8D-1EAF4CB85F9B}"/>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pic>
        <p:nvPicPr>
          <p:cNvPr id="4" name="Audio 3">
            <a:hlinkClick r:id="" action="ppaction://media"/>
            <a:extLst>
              <a:ext uri="{FF2B5EF4-FFF2-40B4-BE49-F238E27FC236}">
                <a16:creationId xmlns:a16="http://schemas.microsoft.com/office/drawing/2014/main" id="{7A418132-2FC3-B344-81FB-744D1F0CF6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74220702"/>
      </p:ext>
    </p:extLst>
  </p:cSld>
  <p:clrMapOvr>
    <a:masterClrMapping/>
  </p:clrMapOvr>
  <p:transition advTm="12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990600"/>
          </a:xfrm>
        </p:spPr>
        <p:txBody>
          <a:bodyPr>
            <a:noAutofit/>
          </a:bodyPr>
          <a:lstStyle/>
          <a:p>
            <a:r>
              <a:rPr lang="en-US" sz="2000" i="1" dirty="0">
                <a:solidFill>
                  <a:schemeClr val="bg1"/>
                </a:solidFill>
                <a:effectLst/>
                <a:latin typeface="Arial Narrow" pitchFamily="34" charset="0"/>
              </a:rPr>
              <a:t>The ROADS were first surveyed to keep them straight, and then built by hand. </a:t>
            </a:r>
            <a:br>
              <a:rPr lang="en-US" sz="2000" i="1" dirty="0">
                <a:solidFill>
                  <a:schemeClr val="bg1"/>
                </a:solidFill>
                <a:effectLst/>
                <a:latin typeface="Arial Narrow" pitchFamily="34" charset="0"/>
              </a:rPr>
            </a:br>
            <a:r>
              <a:rPr lang="en-US" sz="2000" i="1" dirty="0">
                <a:solidFill>
                  <a:schemeClr val="bg1"/>
                </a:solidFill>
                <a:effectLst/>
                <a:latin typeface="Arial Narrow" pitchFamily="34" charset="0"/>
              </a:rPr>
              <a:t>Roads were sloped from the center so rainwater would drain off into ditches  </a:t>
            </a:r>
            <a:br>
              <a:rPr lang="en-US" sz="2000" dirty="0">
                <a:solidFill>
                  <a:schemeClr val="bg1"/>
                </a:solidFill>
              </a:rPr>
            </a:br>
            <a:r>
              <a:rPr lang="en-US" sz="900" dirty="0">
                <a:solidFill>
                  <a:schemeClr val="bg1"/>
                </a:solidFill>
              </a:rPr>
              <a:t>SOURCE: </a:t>
            </a:r>
            <a:r>
              <a:rPr lang="en-US" sz="900" dirty="0">
                <a:solidFill>
                  <a:schemeClr val="bg1"/>
                </a:solidFill>
                <a:hlinkClick r:id="rId4">
                  <a:extLst>
                    <a:ext uri="{A12FA001-AC4F-418D-AE19-62706E023703}">
                      <ahyp:hlinkClr xmlns:ahyp="http://schemas.microsoft.com/office/drawing/2018/hyperlinkcolor" val="tx"/>
                    </a:ext>
                  </a:extLst>
                </a:hlinkClick>
              </a:rPr>
              <a:t>http://historylink101.com/2/Rome/roman-roads.htm</a:t>
            </a:r>
            <a:r>
              <a:rPr lang="en-US" sz="900" dirty="0">
                <a:solidFill>
                  <a:schemeClr val="bg1"/>
                </a:solidFill>
              </a:rPr>
              <a:t> </a:t>
            </a:r>
            <a:br>
              <a:rPr lang="en-US" sz="900" dirty="0">
                <a:solidFill>
                  <a:schemeClr val="bg1"/>
                </a:solidFill>
              </a:rPr>
            </a:br>
            <a:br>
              <a:rPr lang="en-US" sz="2000" dirty="0">
                <a:solidFill>
                  <a:schemeClr val="bg1"/>
                </a:solidFill>
              </a:rPr>
            </a:br>
            <a:r>
              <a:rPr lang="en-US" sz="2000" dirty="0">
                <a:solidFill>
                  <a:schemeClr val="bg1"/>
                </a:solidFill>
              </a:rPr>
              <a:t>ROAD Type #1</a:t>
            </a:r>
          </a:p>
        </p:txBody>
      </p:sp>
      <p:pic>
        <p:nvPicPr>
          <p:cNvPr id="28674" name="Picture 2" descr="Roman Road Design"/>
          <p:cNvPicPr>
            <a:picLocks noChangeAspect="1" noChangeArrowheads="1"/>
          </p:cNvPicPr>
          <p:nvPr/>
        </p:nvPicPr>
        <p:blipFill>
          <a:blip r:embed="rId5" cstate="print"/>
          <a:srcRect/>
          <a:stretch>
            <a:fillRect/>
          </a:stretch>
        </p:blipFill>
        <p:spPr bwMode="auto">
          <a:xfrm>
            <a:off x="1066800" y="1752600"/>
            <a:ext cx="6807200" cy="5105400"/>
          </a:xfrm>
          <a:prstGeom prst="rect">
            <a:avLst/>
          </a:prstGeom>
          <a:noFill/>
        </p:spPr>
      </p:pic>
      <p:pic>
        <p:nvPicPr>
          <p:cNvPr id="3" name="Audio 2">
            <a:hlinkClick r:id="" action="ppaction://media"/>
            <a:extLst>
              <a:ext uri="{FF2B5EF4-FFF2-40B4-BE49-F238E27FC236}">
                <a16:creationId xmlns:a16="http://schemas.microsoft.com/office/drawing/2014/main" id="{84F60709-C364-874A-AA7E-5076FC2DC8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25711953"/>
      </p:ext>
    </p:extLst>
  </p:cSld>
  <p:clrMapOvr>
    <a:masterClrMapping/>
  </p:clrMapOvr>
  <p:transition advTm="10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752600"/>
          </a:xfrm>
        </p:spPr>
        <p:txBody>
          <a:bodyPr>
            <a:noAutofit/>
          </a:bodyPr>
          <a:lstStyle/>
          <a:p>
            <a:r>
              <a:rPr lang="en-US" sz="2000" dirty="0"/>
              <a:t> </a:t>
            </a:r>
            <a:br>
              <a:rPr lang="en-US" sz="2000" dirty="0"/>
            </a:br>
            <a:br>
              <a:rPr lang="en-US" sz="2000" dirty="0"/>
            </a:br>
            <a:r>
              <a:rPr lang="en-US" sz="900" dirty="0"/>
              <a:t>SOURCE: </a:t>
            </a:r>
            <a:r>
              <a:rPr lang="en-US" sz="900" dirty="0">
                <a:hlinkClick r:id="rId4"/>
              </a:rPr>
              <a:t>http://www.crystalinks.com/romeroads.html</a:t>
            </a:r>
            <a:r>
              <a:rPr lang="en-US" sz="900" dirty="0"/>
              <a:t> </a:t>
            </a:r>
            <a:br>
              <a:rPr lang="en-US" sz="900" dirty="0"/>
            </a:br>
            <a:br>
              <a:rPr lang="en-US" sz="2000" dirty="0"/>
            </a:br>
            <a:r>
              <a:rPr lang="en-US" sz="2000" dirty="0">
                <a:solidFill>
                  <a:schemeClr val="bg1"/>
                </a:solidFill>
              </a:rPr>
              <a:t>ROAD Type #2</a:t>
            </a:r>
          </a:p>
        </p:txBody>
      </p:sp>
      <p:pic>
        <p:nvPicPr>
          <p:cNvPr id="30722" name="Picture 2" descr="http://www.crystalinks.com/RomeRoads2.jpg"/>
          <p:cNvPicPr>
            <a:picLocks noChangeAspect="1" noChangeArrowheads="1"/>
          </p:cNvPicPr>
          <p:nvPr/>
        </p:nvPicPr>
        <p:blipFill>
          <a:blip r:embed="rId5" cstate="print"/>
          <a:srcRect/>
          <a:stretch>
            <a:fillRect/>
          </a:stretch>
        </p:blipFill>
        <p:spPr bwMode="auto">
          <a:xfrm>
            <a:off x="554895" y="1905000"/>
            <a:ext cx="8208105" cy="4461550"/>
          </a:xfrm>
          <a:prstGeom prst="rect">
            <a:avLst/>
          </a:prstGeom>
          <a:noFill/>
        </p:spPr>
      </p:pic>
      <p:sp>
        <p:nvSpPr>
          <p:cNvPr id="4" name="TextBox 3">
            <a:extLst>
              <a:ext uri="{FF2B5EF4-FFF2-40B4-BE49-F238E27FC236}">
                <a16:creationId xmlns:a16="http://schemas.microsoft.com/office/drawing/2014/main" id="{D106BBB5-8C79-5C47-ADDF-BFA1B9A49281}"/>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pic>
        <p:nvPicPr>
          <p:cNvPr id="3" name="Audio 2">
            <a:hlinkClick r:id="" action="ppaction://media"/>
            <a:extLst>
              <a:ext uri="{FF2B5EF4-FFF2-40B4-BE49-F238E27FC236}">
                <a16:creationId xmlns:a16="http://schemas.microsoft.com/office/drawing/2014/main" id="{04EB782E-BA63-A044-B7D8-6840A13BEC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65508352"/>
      </p:ext>
    </p:extLst>
  </p:cSld>
  <p:clrMapOvr>
    <a:masterClrMapping/>
  </p:clrMapOvr>
  <p:transition advTm="57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2971800"/>
          </a:xfrm>
        </p:spPr>
        <p:txBody>
          <a:bodyPr>
            <a:noAutofit/>
          </a:bodyPr>
          <a:lstStyle/>
          <a:p>
            <a:r>
              <a:rPr lang="en-US" sz="2000" dirty="0"/>
              <a:t> </a:t>
            </a:r>
            <a:br>
              <a:rPr lang="en-US" sz="2000" dirty="0"/>
            </a:br>
            <a:r>
              <a:rPr lang="en-US" sz="2000" i="1" dirty="0">
                <a:solidFill>
                  <a:schemeClr val="bg1"/>
                </a:solidFill>
                <a:effectLst/>
                <a:latin typeface="Arial Narrow" pitchFamily="34" charset="0"/>
              </a:rPr>
              <a:t>A unit of Roman officers called chief builders (“</a:t>
            </a:r>
            <a:r>
              <a:rPr lang="en-US" sz="2000" i="1" dirty="0" err="1">
                <a:solidFill>
                  <a:schemeClr val="bg1"/>
                </a:solidFill>
                <a:effectLst/>
                <a:latin typeface="Arial Narrow" pitchFamily="34" charset="0"/>
              </a:rPr>
              <a:t>architecti</a:t>
            </a:r>
            <a:r>
              <a:rPr lang="en-US" sz="2000" i="1" dirty="0">
                <a:solidFill>
                  <a:schemeClr val="bg1"/>
                </a:solidFill>
                <a:effectLst/>
                <a:latin typeface="Arial Narrow" pitchFamily="34" charset="0"/>
              </a:rPr>
              <a:t>”) were in charge; Educated in Geometry, they had a staff of land surveyors ("</a:t>
            </a:r>
            <a:r>
              <a:rPr lang="en-US" sz="2000" i="1" dirty="0" err="1">
                <a:solidFill>
                  <a:schemeClr val="bg1"/>
                </a:solidFill>
                <a:effectLst/>
                <a:latin typeface="Arial Narrow" pitchFamily="34" charset="0"/>
              </a:rPr>
              <a:t>agrimensores</a:t>
            </a:r>
            <a:r>
              <a:rPr lang="en-US" sz="2000" i="1" dirty="0">
                <a:solidFill>
                  <a:schemeClr val="bg1"/>
                </a:solidFill>
                <a:effectLst/>
                <a:latin typeface="Arial Narrow" pitchFamily="34" charset="0"/>
              </a:rPr>
              <a:t>") and levelers (“</a:t>
            </a:r>
            <a:r>
              <a:rPr lang="en-US" sz="2000" i="1" dirty="0" err="1">
                <a:solidFill>
                  <a:schemeClr val="bg1"/>
                </a:solidFill>
                <a:effectLst/>
                <a:latin typeface="Arial Narrow" pitchFamily="34" charset="0"/>
              </a:rPr>
              <a:t>libratores</a:t>
            </a:r>
            <a:r>
              <a:rPr lang="en-US" sz="2000" i="1" dirty="0">
                <a:solidFill>
                  <a:schemeClr val="bg1"/>
                </a:solidFill>
                <a:effectLst/>
                <a:latin typeface="Arial Narrow" pitchFamily="34" charset="0"/>
              </a:rPr>
              <a:t>").</a:t>
            </a:r>
            <a:br>
              <a:rPr lang="en-US" sz="2000" i="1" dirty="0">
                <a:solidFill>
                  <a:schemeClr val="bg1"/>
                </a:solidFill>
                <a:effectLst/>
                <a:latin typeface="Arial Narrow" pitchFamily="34" charset="0"/>
              </a:rPr>
            </a:br>
            <a:br>
              <a:rPr lang="en-US" sz="2000" i="1" dirty="0">
                <a:solidFill>
                  <a:schemeClr val="bg1"/>
                </a:solidFill>
                <a:effectLst/>
                <a:latin typeface="Arial Narrow" pitchFamily="34" charset="0"/>
              </a:rPr>
            </a:br>
            <a:r>
              <a:rPr lang="en-US" sz="2000" i="1" dirty="0">
                <a:solidFill>
                  <a:schemeClr val="bg1"/>
                </a:solidFill>
                <a:effectLst/>
                <a:latin typeface="Arial Narrow" pitchFamily="34" charset="0"/>
              </a:rPr>
              <a:t> Construction workers taken from the ranks carried weapons, rations, and utensils; And possibly a saw, hatchet, sickle, pick, or spade for road construction work.</a:t>
            </a:r>
            <a:br>
              <a:rPr lang="en-US" sz="2000" dirty="0"/>
            </a:br>
            <a:br>
              <a:rPr lang="en-US" sz="2000" dirty="0"/>
            </a:br>
            <a:r>
              <a:rPr lang="en-US" sz="900" dirty="0"/>
              <a:t>SOURCE: </a:t>
            </a:r>
            <a:r>
              <a:rPr lang="en-US" sz="900" dirty="0">
                <a:hlinkClick r:id="rId4"/>
              </a:rPr>
              <a:t>http://www.crystalinks.com/romeroads.html</a:t>
            </a:r>
            <a:r>
              <a:rPr lang="en-US" sz="900" dirty="0"/>
              <a:t> </a:t>
            </a:r>
            <a:br>
              <a:rPr lang="en-US" sz="900" dirty="0"/>
            </a:br>
            <a:br>
              <a:rPr lang="en-US" sz="2000" dirty="0"/>
            </a:br>
            <a:endParaRPr lang="en-US" sz="2000" dirty="0"/>
          </a:p>
        </p:txBody>
      </p:sp>
      <p:pic>
        <p:nvPicPr>
          <p:cNvPr id="37890" name="Picture 2" descr="http://www.crystalinks.com/RomeRoadBuilders1.jpg"/>
          <p:cNvPicPr>
            <a:picLocks noChangeAspect="1" noChangeArrowheads="1"/>
          </p:cNvPicPr>
          <p:nvPr/>
        </p:nvPicPr>
        <p:blipFill>
          <a:blip r:embed="rId5" cstate="print"/>
          <a:srcRect/>
          <a:stretch>
            <a:fillRect/>
          </a:stretch>
        </p:blipFill>
        <p:spPr bwMode="auto">
          <a:xfrm>
            <a:off x="1600200" y="2772667"/>
            <a:ext cx="5715000" cy="4085333"/>
          </a:xfrm>
          <a:prstGeom prst="rect">
            <a:avLst/>
          </a:prstGeom>
          <a:noFill/>
        </p:spPr>
      </p:pic>
      <p:sp>
        <p:nvSpPr>
          <p:cNvPr id="4" name="Title 1"/>
          <p:cNvSpPr txBox="1">
            <a:spLocks/>
          </p:cNvSpPr>
          <p:nvPr/>
        </p:nvSpPr>
        <p:spPr>
          <a:xfrm>
            <a:off x="0" y="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endPar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extBox 4">
            <a:extLst>
              <a:ext uri="{FF2B5EF4-FFF2-40B4-BE49-F238E27FC236}">
                <a16:creationId xmlns:a16="http://schemas.microsoft.com/office/drawing/2014/main" id="{33585B8F-A676-2F47-A1B2-5655F34BAF62}"/>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pic>
        <p:nvPicPr>
          <p:cNvPr id="3" name="Audio 2">
            <a:hlinkClick r:id="" action="ppaction://media"/>
            <a:extLst>
              <a:ext uri="{FF2B5EF4-FFF2-40B4-BE49-F238E27FC236}">
                <a16:creationId xmlns:a16="http://schemas.microsoft.com/office/drawing/2014/main" id="{6E05C563-316A-6A46-9C80-5F6AABF2C3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109830"/>
      </p:ext>
    </p:extLst>
  </p:cSld>
  <p:clrMapOvr>
    <a:masterClrMapping/>
  </p:clrMapOvr>
  <p:transition advTm="20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686800" cy="1524000"/>
          </a:xfrm>
        </p:spPr>
        <p:txBody>
          <a:bodyPr>
            <a:noAutofit/>
          </a:bodyPr>
          <a:lstStyle/>
          <a:p>
            <a:r>
              <a:rPr lang="en-US" sz="2000" dirty="0">
                <a:effectLst/>
              </a:rPr>
              <a:t> </a:t>
            </a:r>
            <a:br>
              <a:rPr lang="en-US" sz="2000" dirty="0">
                <a:effectLst/>
              </a:rPr>
            </a:br>
            <a:r>
              <a:rPr lang="en-US" sz="2000" dirty="0">
                <a:solidFill>
                  <a:schemeClr val="bg1"/>
                </a:solidFill>
                <a:effectLst/>
              </a:rPr>
              <a:t>Slaves, prisoners of war, and convicted criminals performed the quarrying and transporting of stone.</a:t>
            </a:r>
            <a:br>
              <a:rPr lang="en-US" sz="2000" dirty="0"/>
            </a:br>
            <a:br>
              <a:rPr lang="en-US" sz="2000" dirty="0"/>
            </a:br>
            <a:r>
              <a:rPr lang="en-US" sz="900" dirty="0"/>
              <a:t>SOURCE: </a:t>
            </a:r>
            <a:r>
              <a:rPr lang="en-US" sz="900" dirty="0">
                <a:hlinkClick r:id="rId4"/>
              </a:rPr>
              <a:t>http://www.crystalinks.com/romeroads.html</a:t>
            </a:r>
            <a:r>
              <a:rPr lang="en-US" sz="900" dirty="0"/>
              <a:t> </a:t>
            </a:r>
            <a:br>
              <a:rPr lang="en-US" sz="900" dirty="0"/>
            </a:br>
            <a:br>
              <a:rPr lang="en-US" sz="2000" dirty="0"/>
            </a:br>
            <a:endParaRPr lang="en-US" sz="2000" dirty="0"/>
          </a:p>
        </p:txBody>
      </p:sp>
      <p:pic>
        <p:nvPicPr>
          <p:cNvPr id="32770" name="Picture 2" descr="http://www.crystalinks.com/RomeRoadBuilders3.jpg"/>
          <p:cNvPicPr>
            <a:picLocks noChangeAspect="1" noChangeArrowheads="1"/>
          </p:cNvPicPr>
          <p:nvPr/>
        </p:nvPicPr>
        <p:blipFill>
          <a:blip r:embed="rId5" cstate="print"/>
          <a:srcRect/>
          <a:stretch>
            <a:fillRect/>
          </a:stretch>
        </p:blipFill>
        <p:spPr bwMode="auto">
          <a:xfrm>
            <a:off x="2590800" y="2103617"/>
            <a:ext cx="3586008" cy="4754383"/>
          </a:xfrm>
          <a:prstGeom prst="rect">
            <a:avLst/>
          </a:prstGeom>
          <a:noFill/>
        </p:spPr>
      </p:pic>
      <p:sp>
        <p:nvSpPr>
          <p:cNvPr id="4" name="Title 1"/>
          <p:cNvSpPr txBox="1">
            <a:spLocks/>
          </p:cNvSpPr>
          <p:nvPr/>
        </p:nvSpPr>
        <p:spPr>
          <a:xfrm>
            <a:off x="0" y="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endPar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extBox 4">
            <a:extLst>
              <a:ext uri="{FF2B5EF4-FFF2-40B4-BE49-F238E27FC236}">
                <a16:creationId xmlns:a16="http://schemas.microsoft.com/office/drawing/2014/main" id="{4EC5C61A-551E-2349-ACB4-B350563AC040}"/>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pic>
        <p:nvPicPr>
          <p:cNvPr id="3" name="Audio 2">
            <a:hlinkClick r:id="" action="ppaction://media"/>
            <a:extLst>
              <a:ext uri="{FF2B5EF4-FFF2-40B4-BE49-F238E27FC236}">
                <a16:creationId xmlns:a16="http://schemas.microsoft.com/office/drawing/2014/main" id="{853B94D3-EAA2-6B42-B595-52D36F7AC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8938211"/>
      </p:ext>
    </p:extLst>
  </p:cSld>
  <p:clrMapOvr>
    <a:masterClrMapping/>
  </p:clrMapOvr>
  <p:transition advTm="21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686800" cy="1036638"/>
          </a:xfrm>
        </p:spPr>
        <p:txBody>
          <a:bodyPr>
            <a:noAutofit/>
          </a:bodyPr>
          <a:lstStyle/>
          <a:p>
            <a:r>
              <a:rPr lang="en-US" sz="2000" dirty="0">
                <a:solidFill>
                  <a:schemeClr val="bg1"/>
                </a:solidFill>
                <a:effectLst/>
                <a:latin typeface="Arial Narrow" pitchFamily="34" charset="0"/>
              </a:rPr>
              <a:t>Stone mile markers placed along roads </a:t>
            </a:r>
            <a:br>
              <a:rPr lang="en-US" sz="2000" dirty="0"/>
            </a:br>
            <a:r>
              <a:rPr lang="en-US" sz="900" dirty="0"/>
              <a:t>SOURCE: </a:t>
            </a:r>
            <a:r>
              <a:rPr lang="en-US" sz="900" dirty="0">
                <a:hlinkClick r:id="rId4"/>
              </a:rPr>
              <a:t>http://historylink101.com/2/Rome/roman-roads.htm</a:t>
            </a:r>
            <a:r>
              <a:rPr lang="en-US" sz="900" dirty="0"/>
              <a:t> </a:t>
            </a:r>
          </a:p>
        </p:txBody>
      </p:sp>
      <p:pic>
        <p:nvPicPr>
          <p:cNvPr id="29698" name="Picture 2" descr="Stone Marker"/>
          <p:cNvPicPr>
            <a:picLocks noChangeAspect="1" noChangeArrowheads="1"/>
          </p:cNvPicPr>
          <p:nvPr/>
        </p:nvPicPr>
        <p:blipFill>
          <a:blip r:embed="rId5" cstate="print"/>
          <a:srcRect/>
          <a:stretch>
            <a:fillRect/>
          </a:stretch>
        </p:blipFill>
        <p:spPr bwMode="auto">
          <a:xfrm>
            <a:off x="6172200" y="1250829"/>
            <a:ext cx="2971801" cy="5607171"/>
          </a:xfrm>
          <a:prstGeom prst="rect">
            <a:avLst/>
          </a:prstGeom>
          <a:noFill/>
        </p:spPr>
      </p:pic>
      <p:pic>
        <p:nvPicPr>
          <p:cNvPr id="29700" name="Picture 4" descr="http://www.crystalinks.com/rome_miliarium.jpg"/>
          <p:cNvPicPr>
            <a:picLocks noChangeAspect="1" noChangeArrowheads="1"/>
          </p:cNvPicPr>
          <p:nvPr/>
        </p:nvPicPr>
        <p:blipFill>
          <a:blip r:embed="rId6" cstate="print"/>
          <a:srcRect/>
          <a:stretch>
            <a:fillRect/>
          </a:stretch>
        </p:blipFill>
        <p:spPr bwMode="auto">
          <a:xfrm>
            <a:off x="0" y="1319753"/>
            <a:ext cx="3581400" cy="5538247"/>
          </a:xfrm>
          <a:prstGeom prst="rect">
            <a:avLst/>
          </a:prstGeom>
          <a:noFill/>
        </p:spPr>
      </p:pic>
      <p:sp>
        <p:nvSpPr>
          <p:cNvPr id="5" name="Title 1"/>
          <p:cNvSpPr txBox="1">
            <a:spLocks/>
          </p:cNvSpPr>
          <p:nvPr/>
        </p:nvSpPr>
        <p:spPr>
          <a:xfrm>
            <a:off x="0" y="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endPar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a:extLst>
              <a:ext uri="{FF2B5EF4-FFF2-40B4-BE49-F238E27FC236}">
                <a16:creationId xmlns:a16="http://schemas.microsoft.com/office/drawing/2014/main" id="{C72ACA49-6AD9-5E4E-B23B-5667B0ECFE97}"/>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pic>
        <p:nvPicPr>
          <p:cNvPr id="3" name="Audio 2">
            <a:hlinkClick r:id="" action="ppaction://media"/>
            <a:extLst>
              <a:ext uri="{FF2B5EF4-FFF2-40B4-BE49-F238E27FC236}">
                <a16:creationId xmlns:a16="http://schemas.microsoft.com/office/drawing/2014/main" id="{F5A502CE-F2FF-C746-B9AF-E4DC4A0ECC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77599253"/>
      </p:ext>
    </p:extLst>
  </p:cSld>
  <p:clrMapOvr>
    <a:masterClrMapping/>
  </p:clrMapOvr>
  <p:transition advTm="4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noAutofit/>
          </a:bodyPr>
          <a:lstStyle/>
          <a:p>
            <a:r>
              <a:rPr lang="en-US" sz="2000" dirty="0">
                <a:solidFill>
                  <a:schemeClr val="bg1"/>
                </a:solidFill>
                <a:effectLst/>
                <a:latin typeface="Arial Narrow" pitchFamily="34" charset="0"/>
              </a:rPr>
              <a:t>Roman BRIDGES </a:t>
            </a:r>
            <a:br>
              <a:rPr lang="en-US" sz="2000" dirty="0"/>
            </a:br>
            <a:endParaRPr lang="en-US" sz="900" dirty="0"/>
          </a:p>
        </p:txBody>
      </p:sp>
      <p:sp>
        <p:nvSpPr>
          <p:cNvPr id="6" name="Rectangle 5"/>
          <p:cNvSpPr/>
          <p:nvPr/>
        </p:nvSpPr>
        <p:spPr>
          <a:xfrm>
            <a:off x="0" y="6324372"/>
            <a:ext cx="8610600" cy="523220"/>
          </a:xfrm>
          <a:prstGeom prst="rect">
            <a:avLst/>
          </a:prstGeom>
        </p:spPr>
        <p:txBody>
          <a:bodyPr wrap="square">
            <a:spAutoFit/>
          </a:bodyPr>
          <a:lstStyle/>
          <a:p>
            <a:r>
              <a:rPr lang="en-US" sz="2000" b="1" dirty="0">
                <a:solidFill>
                  <a:schemeClr val="bg1"/>
                </a:solidFill>
                <a:latin typeface="Arial Narrow" pitchFamily="34" charset="0"/>
              </a:rPr>
              <a:t>“Ponte </a:t>
            </a:r>
            <a:r>
              <a:rPr lang="en-US" sz="2000" b="1" dirty="0" err="1">
                <a:solidFill>
                  <a:schemeClr val="bg1"/>
                </a:solidFill>
                <a:latin typeface="Arial Narrow" pitchFamily="34" charset="0"/>
              </a:rPr>
              <a:t>Rotto</a:t>
            </a:r>
            <a:r>
              <a:rPr lang="en-US" sz="2000" b="1" dirty="0">
                <a:solidFill>
                  <a:schemeClr val="bg1"/>
                </a:solidFill>
                <a:latin typeface="Arial Narrow" pitchFamily="34" charset="0"/>
              </a:rPr>
              <a:t>“ </a:t>
            </a:r>
            <a:r>
              <a:rPr lang="en-US" sz="2000" b="1" i="1" dirty="0">
                <a:solidFill>
                  <a:schemeClr val="bg1"/>
                </a:solidFill>
                <a:latin typeface="Arial Narrow" pitchFamily="34" charset="0"/>
              </a:rPr>
              <a:t>(Broken Bridge) </a:t>
            </a:r>
            <a:r>
              <a:rPr lang="en-US" sz="2000" b="1" dirty="0">
                <a:solidFill>
                  <a:schemeClr val="bg1"/>
                </a:solidFill>
                <a:latin typeface="Arial Narrow" pitchFamily="34" charset="0"/>
              </a:rPr>
              <a:t>in Rome. </a:t>
            </a:r>
            <a:r>
              <a:rPr lang="en-US" sz="2000" baseline="30000" dirty="0">
                <a:solidFill>
                  <a:schemeClr val="bg1"/>
                </a:solidFill>
                <a:latin typeface="Arial Narrow" pitchFamily="34" charset="0"/>
              </a:rPr>
              <a:t> </a:t>
            </a:r>
            <a:r>
              <a:rPr lang="en-US" sz="2000" dirty="0">
                <a:solidFill>
                  <a:schemeClr val="bg1"/>
                </a:solidFill>
                <a:latin typeface="Arial Narrow" pitchFamily="34" charset="0"/>
              </a:rPr>
              <a:t>Built in 141 BC.     Photo by J Wunderlich 2011</a:t>
            </a:r>
          </a:p>
          <a:p>
            <a:r>
              <a:rPr lang="en-US" sz="800" dirty="0">
                <a:latin typeface="Arial Narrow" pitchFamily="34" charset="0"/>
                <a:hlinkClick r:id="rId4"/>
              </a:rPr>
              <a:t>https://www.througheternity.com/en/blog/hidden-sights/ponte-rotto-romes-broken-bridge.html</a:t>
            </a:r>
            <a:r>
              <a:rPr lang="en-US" sz="800" dirty="0">
                <a:latin typeface="Arial Narrow" pitchFamily="34" charset="0"/>
              </a:rPr>
              <a:t> </a:t>
            </a:r>
          </a:p>
        </p:txBody>
      </p:sp>
      <p:pic>
        <p:nvPicPr>
          <p:cNvPr id="88066" name="Picture 2" descr="http://users.etown.edu/w/wunderjt/ITALY_2011/IMG_0985.JPG"/>
          <p:cNvPicPr>
            <a:picLocks noChangeAspect="1" noChangeArrowheads="1"/>
          </p:cNvPicPr>
          <p:nvPr/>
        </p:nvPicPr>
        <p:blipFill>
          <a:blip r:embed="rId5" cstate="print"/>
          <a:srcRect/>
          <a:stretch>
            <a:fillRect/>
          </a:stretch>
        </p:blipFill>
        <p:spPr bwMode="auto">
          <a:xfrm>
            <a:off x="558800" y="381000"/>
            <a:ext cx="7899400" cy="5924551"/>
          </a:xfrm>
          <a:prstGeom prst="rect">
            <a:avLst/>
          </a:prstGeom>
          <a:noFill/>
        </p:spPr>
      </p:pic>
      <p:sp>
        <p:nvSpPr>
          <p:cNvPr id="5" name="TextBox 4">
            <a:extLst>
              <a:ext uri="{FF2B5EF4-FFF2-40B4-BE49-F238E27FC236}">
                <a16:creationId xmlns:a16="http://schemas.microsoft.com/office/drawing/2014/main" id="{52880B68-7751-C349-A206-C88CF73F2946}"/>
              </a:ext>
            </a:extLst>
          </p:cNvPr>
          <p:cNvSpPr txBox="1"/>
          <p:nvPr/>
        </p:nvSpPr>
        <p:spPr>
          <a:xfrm>
            <a:off x="0" y="0"/>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2200 years ago</a:t>
            </a:r>
          </a:p>
        </p:txBody>
      </p:sp>
      <p:pic>
        <p:nvPicPr>
          <p:cNvPr id="3" name="Audio 2">
            <a:hlinkClick r:id="" action="ppaction://media"/>
            <a:extLst>
              <a:ext uri="{FF2B5EF4-FFF2-40B4-BE49-F238E27FC236}">
                <a16:creationId xmlns:a16="http://schemas.microsoft.com/office/drawing/2014/main" id="{954BFDF8-886C-9D46-876B-985657CA3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726" y="6019799"/>
            <a:ext cx="666751" cy="666751"/>
          </a:xfrm>
          <a:prstGeom prst="rect">
            <a:avLst/>
          </a:prstGeom>
        </p:spPr>
      </p:pic>
    </p:spTree>
    <p:extLst>
      <p:ext uri="{BB962C8B-B14F-4D97-AF65-F5344CB8AC3E}">
        <p14:creationId xmlns:p14="http://schemas.microsoft.com/office/powerpoint/2010/main" val="823702009"/>
      </p:ext>
    </p:extLst>
  </p:cSld>
  <p:clrMapOvr>
    <a:masterClrMapping/>
  </p:clrMapOvr>
  <p:transition advTm="107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82" y="4572000"/>
            <a:ext cx="8763000" cy="1828800"/>
          </a:xfrm>
        </p:spPr>
        <p:txBody>
          <a:bodyPr>
            <a:noAutofit/>
          </a:bodyPr>
          <a:lstStyle/>
          <a:p>
            <a:br>
              <a:rPr lang="en-US" sz="3200" dirty="0">
                <a:solidFill>
                  <a:schemeClr val="bg1"/>
                </a:solidFill>
                <a:effectLst/>
                <a:latin typeface="Arial Narrow" pitchFamily="34" charset="0"/>
              </a:rPr>
            </a:br>
            <a:r>
              <a:rPr lang="en-US" sz="3200" dirty="0">
                <a:solidFill>
                  <a:schemeClr val="bg1"/>
                </a:solidFill>
                <a:effectLst/>
                <a:latin typeface="Arial Narrow" pitchFamily="34" charset="0"/>
              </a:rPr>
              <a:t>roman A&amp;E</a:t>
            </a:r>
            <a:br>
              <a:rPr lang="en-US" sz="3200" dirty="0">
                <a:solidFill>
                  <a:schemeClr val="bg1"/>
                </a:solidFill>
                <a:effectLst/>
                <a:latin typeface="Arial Narrow" pitchFamily="34" charset="0"/>
              </a:rPr>
            </a:br>
            <a:r>
              <a:rPr lang="en-US" sz="3200" cap="none" dirty="0">
                <a:solidFill>
                  <a:schemeClr val="bg1"/>
                </a:solidFill>
                <a:effectLst/>
                <a:latin typeface="Arial Narrow" pitchFamily="34" charset="0"/>
              </a:rPr>
              <a:t>spanned </a:t>
            </a:r>
            <a:r>
              <a:rPr lang="en-US" sz="3200" dirty="0">
                <a:solidFill>
                  <a:schemeClr val="bg1"/>
                </a:solidFill>
                <a:effectLst/>
                <a:latin typeface="Arial Narrow" pitchFamily="34" charset="0"/>
              </a:rPr>
              <a:t>1,229 </a:t>
            </a:r>
            <a:r>
              <a:rPr lang="en-US" sz="3200" cap="none" dirty="0">
                <a:solidFill>
                  <a:schemeClr val="bg1"/>
                </a:solidFill>
                <a:effectLst/>
                <a:latin typeface="Arial Narrow" pitchFamily="34" charset="0"/>
              </a:rPr>
              <a:t>years</a:t>
            </a:r>
            <a:br>
              <a:rPr lang="en-US" sz="3200" dirty="0">
                <a:solidFill>
                  <a:schemeClr val="bg1"/>
                </a:solidFill>
                <a:effectLst/>
                <a:latin typeface="Arial Narrow" pitchFamily="34" charset="0"/>
              </a:rPr>
            </a:br>
            <a:r>
              <a:rPr lang="en-US" sz="3200" dirty="0">
                <a:solidFill>
                  <a:schemeClr val="bg1"/>
                </a:solidFill>
                <a:effectLst/>
                <a:latin typeface="Arial Narrow" pitchFamily="34" charset="0"/>
              </a:rPr>
              <a:t>(753 BC </a:t>
            </a:r>
            <a:r>
              <a:rPr lang="en-US" sz="3200" cap="none" dirty="0">
                <a:solidFill>
                  <a:schemeClr val="bg1"/>
                </a:solidFill>
                <a:effectLst/>
                <a:latin typeface="Arial Narrow" pitchFamily="34" charset="0"/>
              </a:rPr>
              <a:t>to</a:t>
            </a:r>
            <a:r>
              <a:rPr lang="en-US" sz="3200" dirty="0">
                <a:solidFill>
                  <a:schemeClr val="bg1"/>
                </a:solidFill>
                <a:effectLst/>
                <a:latin typeface="Arial Narrow" pitchFamily="34" charset="0"/>
              </a:rPr>
              <a:t> 476 AD)</a:t>
            </a:r>
            <a:br>
              <a:rPr lang="en-US" sz="3200" dirty="0">
                <a:solidFill>
                  <a:schemeClr val="bg1"/>
                </a:solidFill>
                <a:effectLst/>
                <a:latin typeface="Arial Narrow" pitchFamily="34" charset="0"/>
              </a:rPr>
            </a:br>
            <a:br>
              <a:rPr lang="en-US" sz="3200" dirty="0">
                <a:solidFill>
                  <a:schemeClr val="bg1"/>
                </a:solidFill>
                <a:effectLst/>
                <a:latin typeface="Arial Narrow" pitchFamily="34" charset="0"/>
              </a:rPr>
            </a:br>
            <a:r>
              <a:rPr lang="en-US" sz="2400" b="0" cap="none" dirty="0">
                <a:solidFill>
                  <a:schemeClr val="bg1"/>
                </a:solidFill>
                <a:effectLst/>
                <a:latin typeface="Arial Narrow" pitchFamily="34" charset="0"/>
              </a:rPr>
              <a:t>Initially a </a:t>
            </a:r>
            <a:r>
              <a:rPr lang="en-US" sz="2400" b="0" dirty="0">
                <a:solidFill>
                  <a:schemeClr val="bg1"/>
                </a:solidFill>
                <a:effectLst/>
                <a:latin typeface="Arial Narrow" pitchFamily="34" charset="0"/>
              </a:rPr>
              <a:t>Roman </a:t>
            </a:r>
            <a:r>
              <a:rPr lang="en-US" sz="2400" dirty="0">
                <a:solidFill>
                  <a:schemeClr val="bg1"/>
                </a:solidFill>
                <a:effectLst/>
                <a:latin typeface="Arial Narrow" pitchFamily="34" charset="0"/>
              </a:rPr>
              <a:t>Kingdom</a:t>
            </a:r>
            <a:r>
              <a:rPr lang="en-US" sz="2400" b="0" dirty="0">
                <a:solidFill>
                  <a:schemeClr val="bg1"/>
                </a:solidFill>
                <a:effectLst/>
                <a:latin typeface="Arial Narrow" pitchFamily="34" charset="0"/>
              </a:rPr>
              <a:t>,</a:t>
            </a:r>
            <a:r>
              <a:rPr lang="en-US" sz="2400" dirty="0">
                <a:solidFill>
                  <a:schemeClr val="bg1"/>
                </a:solidFill>
                <a:effectLst/>
                <a:latin typeface="Arial Narrow" pitchFamily="34" charset="0"/>
              </a:rPr>
              <a:t> </a:t>
            </a:r>
            <a:r>
              <a:rPr lang="en-US" sz="2400" b="0" cap="none" dirty="0">
                <a:solidFill>
                  <a:schemeClr val="bg1"/>
                </a:solidFill>
                <a:effectLst/>
                <a:latin typeface="Arial Narrow" pitchFamily="34" charset="0"/>
              </a:rPr>
              <a:t>then a</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ROMAN </a:t>
            </a:r>
            <a:r>
              <a:rPr lang="en-US" sz="2400" dirty="0">
                <a:solidFill>
                  <a:schemeClr val="bg1"/>
                </a:solidFill>
                <a:effectLst/>
                <a:latin typeface="Arial Narrow" pitchFamily="34" charset="0"/>
              </a:rPr>
              <a:t>Republic</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(with elections, but not a democracy)</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from</a:t>
            </a:r>
            <a:r>
              <a:rPr lang="en-US" sz="2400" b="0" dirty="0">
                <a:solidFill>
                  <a:schemeClr val="bg1"/>
                </a:solidFill>
                <a:effectLst/>
                <a:latin typeface="Arial Narrow" pitchFamily="34" charset="0"/>
              </a:rPr>
              <a:t> 509BC</a:t>
            </a:r>
            <a:br>
              <a:rPr lang="en-US" sz="2400" b="0" dirty="0">
                <a:solidFill>
                  <a:schemeClr val="bg1"/>
                </a:solidFill>
                <a:effectLst/>
                <a:latin typeface="Arial Narrow" pitchFamily="34" charset="0"/>
              </a:rPr>
            </a:b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Then the </a:t>
            </a:r>
            <a:r>
              <a:rPr lang="en-US" sz="2400" b="0" dirty="0">
                <a:solidFill>
                  <a:schemeClr val="bg1"/>
                </a:solidFill>
                <a:effectLst/>
                <a:latin typeface="Arial Narrow" pitchFamily="34" charset="0"/>
              </a:rPr>
              <a:t>ROMAN </a:t>
            </a:r>
            <a:r>
              <a:rPr lang="en-US" sz="2400" dirty="0">
                <a:solidFill>
                  <a:schemeClr val="bg1"/>
                </a:solidFill>
                <a:effectLst/>
                <a:latin typeface="Arial Narrow" pitchFamily="34" charset="0"/>
              </a:rPr>
              <a:t>Empire</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with </a:t>
            </a:r>
            <a:r>
              <a:rPr lang="en-US" sz="2400" b="0" dirty="0">
                <a:solidFill>
                  <a:schemeClr val="bg1"/>
                </a:solidFill>
                <a:effectLst/>
                <a:latin typeface="Arial Narrow" pitchFamily="34" charset="0"/>
              </a:rPr>
              <a:t>Emperors, </a:t>
            </a:r>
            <a:r>
              <a:rPr lang="en-US" sz="2400" b="0" cap="none" dirty="0">
                <a:solidFill>
                  <a:schemeClr val="bg1"/>
                </a:solidFill>
                <a:effectLst/>
                <a:latin typeface="Arial Narrow" pitchFamily="34" charset="0"/>
              </a:rPr>
              <a:t>from </a:t>
            </a:r>
            <a:r>
              <a:rPr lang="en-US" sz="2400" b="0" dirty="0">
                <a:solidFill>
                  <a:schemeClr val="bg1"/>
                </a:solidFill>
                <a:effectLst/>
                <a:latin typeface="Arial Narrow" pitchFamily="34" charset="0"/>
              </a:rPr>
              <a:t>27BC</a:t>
            </a:r>
            <a:br>
              <a:rPr lang="en-US" sz="2400" dirty="0">
                <a:solidFill>
                  <a:schemeClr val="bg1"/>
                </a:solidFill>
                <a:effectLst/>
                <a:latin typeface="Arial Narrow" pitchFamily="34" charset="0"/>
              </a:rPr>
            </a:br>
            <a:r>
              <a:rPr lang="en-US" sz="2400" dirty="0">
                <a:solidFill>
                  <a:schemeClr val="bg1"/>
                </a:solidFill>
                <a:effectLst/>
                <a:latin typeface="Arial Narrow" pitchFamily="34" charset="0"/>
              </a:rPr>
              <a:t>  </a:t>
            </a:r>
            <a:br>
              <a:rPr lang="en-US" sz="2000" dirty="0">
                <a:solidFill>
                  <a:schemeClr val="bg1"/>
                </a:solidFill>
                <a:effectLst/>
                <a:latin typeface="Arial Narrow" pitchFamily="34" charset="0"/>
              </a:rPr>
            </a:br>
            <a:br>
              <a:rPr lang="en-US" sz="2000" dirty="0">
                <a:solidFill>
                  <a:schemeClr val="bg1"/>
                </a:solidFill>
                <a:effectLst/>
                <a:latin typeface="Arial Narrow" pitchFamily="34" charset="0"/>
              </a:rPr>
            </a:br>
            <a:r>
              <a:rPr lang="en-US" sz="2000" b="0" dirty="0">
                <a:solidFill>
                  <a:schemeClr val="bg1"/>
                </a:solidFill>
                <a:effectLst/>
                <a:latin typeface="Arial Narrow" pitchFamily="34" charset="0"/>
              </a:rPr>
              <a:t>u</a:t>
            </a:r>
            <a:r>
              <a:rPr lang="en-US" sz="2000" b="0" cap="none" dirty="0">
                <a:solidFill>
                  <a:schemeClr val="bg1"/>
                </a:solidFill>
                <a:effectLst/>
                <a:latin typeface="Arial Narrow" pitchFamily="34" charset="0"/>
              </a:rPr>
              <a:t>nlike the Greeks, Roman expansion spread their power and control to many places throughout Europe, the Middle East, and Africa. </a:t>
            </a:r>
            <a:br>
              <a:rPr lang="en-US" sz="2000" b="0" cap="none" dirty="0">
                <a:solidFill>
                  <a:schemeClr val="bg1"/>
                </a:solidFill>
                <a:effectLst/>
                <a:latin typeface="Arial Narrow" pitchFamily="34" charset="0"/>
              </a:rPr>
            </a:br>
            <a:br>
              <a:rPr lang="en-US" sz="2000" b="0" cap="none" dirty="0">
                <a:solidFill>
                  <a:schemeClr val="bg1"/>
                </a:solidFill>
                <a:effectLst/>
                <a:latin typeface="Arial Narrow" pitchFamily="34" charset="0"/>
              </a:rPr>
            </a:br>
            <a:r>
              <a:rPr lang="en-US" sz="2000" b="0" cap="none" dirty="0">
                <a:solidFill>
                  <a:schemeClr val="bg1"/>
                </a:solidFill>
                <a:effectLst/>
                <a:latin typeface="Arial Narrow" pitchFamily="34" charset="0"/>
              </a:rPr>
              <a:t>The Romans had conquered all of the Greek city-states by 146BC</a:t>
            </a:r>
            <a:br>
              <a:rPr lang="en-US" sz="2000" b="0" cap="none" dirty="0">
                <a:solidFill>
                  <a:schemeClr val="bg1"/>
                </a:solidFill>
                <a:latin typeface="Arial Narrow" pitchFamily="34" charset="0"/>
              </a:rPr>
            </a:br>
            <a:br>
              <a:rPr lang="en-US" sz="2000" dirty="0">
                <a:latin typeface="Arial Narrow" pitchFamily="34" charset="0"/>
              </a:rPr>
            </a:br>
            <a:endParaRPr lang="en-US" sz="2000" dirty="0">
              <a:latin typeface="Arial Narrow" pitchFamily="34" charset="0"/>
            </a:endParaRPr>
          </a:p>
        </p:txBody>
      </p:sp>
      <p:pic>
        <p:nvPicPr>
          <p:cNvPr id="3" name="Audio 2">
            <a:hlinkClick r:id="" action="ppaction://media"/>
            <a:extLst>
              <a:ext uri="{FF2B5EF4-FFF2-40B4-BE49-F238E27FC236}">
                <a16:creationId xmlns:a16="http://schemas.microsoft.com/office/drawing/2014/main" id="{0F6AED4C-7233-4043-A592-9B1CE7495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14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noAutofit/>
          </a:bodyPr>
          <a:lstStyle/>
          <a:p>
            <a:r>
              <a:rPr lang="en-US" sz="2000" dirty="0">
                <a:solidFill>
                  <a:schemeClr val="bg1"/>
                </a:solidFill>
                <a:effectLst/>
                <a:latin typeface="Arial Narrow" pitchFamily="34" charset="0"/>
              </a:rPr>
              <a:t>Roman BRIDGES </a:t>
            </a:r>
            <a:br>
              <a:rPr lang="en-US" sz="2000" dirty="0"/>
            </a:br>
            <a:endParaRPr lang="en-US" sz="900" dirty="0"/>
          </a:p>
        </p:txBody>
      </p:sp>
      <p:pic>
        <p:nvPicPr>
          <p:cNvPr id="83970" name="Picture 2" descr="Image result for pons fabricius"/>
          <p:cNvPicPr>
            <a:picLocks noChangeAspect="1" noChangeArrowheads="1"/>
          </p:cNvPicPr>
          <p:nvPr/>
        </p:nvPicPr>
        <p:blipFill>
          <a:blip r:embed="rId4" cstate="print"/>
          <a:srcRect/>
          <a:stretch>
            <a:fillRect/>
          </a:stretch>
        </p:blipFill>
        <p:spPr bwMode="auto">
          <a:xfrm>
            <a:off x="304800" y="381000"/>
            <a:ext cx="8578919" cy="5715000"/>
          </a:xfrm>
          <a:prstGeom prst="rect">
            <a:avLst/>
          </a:prstGeom>
          <a:noFill/>
        </p:spPr>
      </p:pic>
      <p:sp>
        <p:nvSpPr>
          <p:cNvPr id="6" name="Rectangle 5"/>
          <p:cNvSpPr/>
          <p:nvPr/>
        </p:nvSpPr>
        <p:spPr>
          <a:xfrm>
            <a:off x="304800" y="6096000"/>
            <a:ext cx="8610600" cy="830997"/>
          </a:xfrm>
          <a:prstGeom prst="rect">
            <a:avLst/>
          </a:prstGeom>
        </p:spPr>
        <p:txBody>
          <a:bodyPr wrap="square">
            <a:spAutoFit/>
          </a:bodyPr>
          <a:lstStyle/>
          <a:p>
            <a:r>
              <a:rPr lang="en-US" sz="2400" b="1" dirty="0">
                <a:solidFill>
                  <a:schemeClr val="bg1"/>
                </a:solidFill>
                <a:latin typeface="Arial Narrow" pitchFamily="34" charset="0"/>
              </a:rPr>
              <a:t>Pons </a:t>
            </a:r>
            <a:r>
              <a:rPr lang="en-US" sz="2400" b="1" dirty="0" err="1">
                <a:solidFill>
                  <a:schemeClr val="bg1"/>
                </a:solidFill>
                <a:latin typeface="Arial Narrow" pitchFamily="34" charset="0"/>
              </a:rPr>
              <a:t>Fabricius</a:t>
            </a:r>
            <a:r>
              <a:rPr lang="en-US" sz="2400" dirty="0">
                <a:solidFill>
                  <a:schemeClr val="bg1"/>
                </a:solidFill>
                <a:latin typeface="Arial Narrow" pitchFamily="34" charset="0"/>
              </a:rPr>
              <a:t> is oldest Roman bridge in Rome in its original state.</a:t>
            </a:r>
            <a:r>
              <a:rPr lang="en-US" sz="2400" baseline="30000" dirty="0">
                <a:solidFill>
                  <a:schemeClr val="bg1"/>
                </a:solidFill>
                <a:latin typeface="Arial Narrow" pitchFamily="34" charset="0"/>
              </a:rPr>
              <a:t> </a:t>
            </a:r>
          </a:p>
          <a:p>
            <a:r>
              <a:rPr lang="en-US" sz="2400" dirty="0">
                <a:latin typeface="Arial Narrow" pitchFamily="34" charset="0"/>
              </a:rPr>
              <a:t>Built in 62 BC  </a:t>
            </a:r>
            <a:r>
              <a:rPr lang="en-US" sz="800" dirty="0">
                <a:latin typeface="Arial Narrow" pitchFamily="34" charset="0"/>
                <a:hlinkClick r:id="rId5"/>
              </a:rPr>
              <a:t>https://en.wikipedia.org/wiki/Pons_Fabricius</a:t>
            </a:r>
            <a:r>
              <a:rPr lang="en-US" sz="800" dirty="0">
                <a:latin typeface="Arial Narrow" pitchFamily="34" charset="0"/>
              </a:rPr>
              <a:t>           </a:t>
            </a:r>
            <a:r>
              <a:rPr lang="en-US" sz="800" dirty="0">
                <a:latin typeface="Arial Narrow" pitchFamily="34" charset="0"/>
                <a:hlinkClick r:id="rId6"/>
              </a:rPr>
              <a:t>https://fineartamerica.com/featured/pons-fabricius-fabrizio-ruggeri.html</a:t>
            </a:r>
            <a:r>
              <a:rPr lang="en-US" sz="800" dirty="0">
                <a:latin typeface="Arial Narrow" pitchFamily="34" charset="0"/>
              </a:rPr>
              <a:t>  </a:t>
            </a:r>
          </a:p>
        </p:txBody>
      </p:sp>
      <p:sp>
        <p:nvSpPr>
          <p:cNvPr id="5" name="TextBox 4">
            <a:extLst>
              <a:ext uri="{FF2B5EF4-FFF2-40B4-BE49-F238E27FC236}">
                <a16:creationId xmlns:a16="http://schemas.microsoft.com/office/drawing/2014/main" id="{29D6A2EF-C729-DF40-B0AA-9DBD49401E61}"/>
              </a:ext>
            </a:extLst>
          </p:cNvPr>
          <p:cNvSpPr txBox="1"/>
          <p:nvPr/>
        </p:nvSpPr>
        <p:spPr>
          <a:xfrm>
            <a:off x="0" y="0"/>
            <a:ext cx="177484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2100 years ago</a:t>
            </a:r>
          </a:p>
        </p:txBody>
      </p:sp>
      <p:pic>
        <p:nvPicPr>
          <p:cNvPr id="3" name="Audio 2">
            <a:hlinkClick r:id="" action="ppaction://media"/>
            <a:extLst>
              <a:ext uri="{FF2B5EF4-FFF2-40B4-BE49-F238E27FC236}">
                <a16:creationId xmlns:a16="http://schemas.microsoft.com/office/drawing/2014/main" id="{4D8B7D6D-5042-0948-B668-3183C71D01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6096000"/>
            <a:ext cx="812800" cy="812800"/>
          </a:xfrm>
          <a:prstGeom prst="rect">
            <a:avLst/>
          </a:prstGeom>
        </p:spPr>
      </p:pic>
    </p:spTree>
    <p:extLst>
      <p:ext uri="{BB962C8B-B14F-4D97-AF65-F5344CB8AC3E}">
        <p14:creationId xmlns:p14="http://schemas.microsoft.com/office/powerpoint/2010/main" val="661250645"/>
      </p:ext>
    </p:extLst>
  </p:cSld>
  <p:clrMapOvr>
    <a:masterClrMapping/>
  </p:clrMapOvr>
  <p:transition advTm="4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533400"/>
          </a:xfrm>
        </p:spPr>
        <p:txBody>
          <a:bodyPr>
            <a:noAutofit/>
          </a:bodyPr>
          <a:lstStyle/>
          <a:p>
            <a:r>
              <a:rPr lang="en-US" sz="2000" dirty="0">
                <a:solidFill>
                  <a:schemeClr val="bg1"/>
                </a:solidFill>
                <a:effectLst/>
                <a:latin typeface="Arial Narrow" pitchFamily="34" charset="0"/>
              </a:rPr>
              <a:t>Roman BRIDGES </a:t>
            </a:r>
            <a:br>
              <a:rPr lang="en-US" sz="2000" dirty="0"/>
            </a:br>
            <a:endParaRPr lang="en-US" sz="900" dirty="0"/>
          </a:p>
        </p:txBody>
      </p:sp>
      <p:sp>
        <p:nvSpPr>
          <p:cNvPr id="6" name="Rectangle 5"/>
          <p:cNvSpPr/>
          <p:nvPr/>
        </p:nvSpPr>
        <p:spPr>
          <a:xfrm>
            <a:off x="304800" y="6324600"/>
            <a:ext cx="8610600" cy="707886"/>
          </a:xfrm>
          <a:prstGeom prst="rect">
            <a:avLst/>
          </a:prstGeom>
        </p:spPr>
        <p:txBody>
          <a:bodyPr wrap="square">
            <a:spAutoFit/>
          </a:bodyPr>
          <a:lstStyle/>
          <a:p>
            <a:r>
              <a:rPr lang="en-US" sz="2400" b="1" dirty="0">
                <a:solidFill>
                  <a:schemeClr val="bg1"/>
                </a:solidFill>
                <a:latin typeface="Arial Narrow" pitchFamily="34" charset="0"/>
              </a:rPr>
              <a:t>“</a:t>
            </a:r>
            <a:r>
              <a:rPr lang="en-US" sz="2400" b="1" dirty="0" err="1">
                <a:solidFill>
                  <a:schemeClr val="bg1"/>
                </a:solidFill>
                <a:latin typeface="Arial Narrow" pitchFamily="34" charset="0"/>
              </a:rPr>
              <a:t>Alcantara</a:t>
            </a:r>
            <a:r>
              <a:rPr lang="en-US" sz="2400" b="1" dirty="0">
                <a:solidFill>
                  <a:schemeClr val="bg1"/>
                </a:solidFill>
                <a:latin typeface="Arial Narrow" pitchFamily="34" charset="0"/>
              </a:rPr>
              <a:t> “ Roman Bridge in Spain. </a:t>
            </a:r>
            <a:r>
              <a:rPr lang="en-US" sz="2400" baseline="30000" dirty="0">
                <a:solidFill>
                  <a:schemeClr val="bg1"/>
                </a:solidFill>
                <a:latin typeface="Arial Narrow" pitchFamily="34" charset="0"/>
              </a:rPr>
              <a:t> </a:t>
            </a:r>
            <a:r>
              <a:rPr lang="en-US" sz="2400" dirty="0">
                <a:solidFill>
                  <a:schemeClr val="bg1"/>
                </a:solidFill>
                <a:latin typeface="Arial Narrow" pitchFamily="34" charset="0"/>
              </a:rPr>
              <a:t>Built in 106 AD</a:t>
            </a:r>
          </a:p>
          <a:p>
            <a:r>
              <a:rPr lang="en-US" sz="800" dirty="0">
                <a:latin typeface="Arial Narrow" pitchFamily="34" charset="0"/>
                <a:hlinkClick r:id="rId4"/>
              </a:rPr>
              <a:t>https://www.istockphoto.com/photos/alcantara-bridge?page=2&amp;sort=mostpopular&amp;mediatype=photography&amp;phrase=alcantara%20bridge</a:t>
            </a:r>
            <a:r>
              <a:rPr lang="en-US" sz="800" dirty="0">
                <a:latin typeface="Arial Narrow" pitchFamily="34" charset="0"/>
              </a:rPr>
              <a:t> </a:t>
            </a:r>
          </a:p>
          <a:p>
            <a:endParaRPr lang="en-US" sz="800" dirty="0">
              <a:latin typeface="Arial Narrow" pitchFamily="34" charset="0"/>
            </a:endParaRPr>
          </a:p>
        </p:txBody>
      </p:sp>
      <p:pic>
        <p:nvPicPr>
          <p:cNvPr id="87042" name="Picture 2" descr="Image result for alcantara bridge"/>
          <p:cNvPicPr>
            <a:picLocks noChangeAspect="1" noChangeArrowheads="1"/>
          </p:cNvPicPr>
          <p:nvPr/>
        </p:nvPicPr>
        <p:blipFill>
          <a:blip r:embed="rId5" cstate="print"/>
          <a:srcRect/>
          <a:stretch>
            <a:fillRect/>
          </a:stretch>
        </p:blipFill>
        <p:spPr bwMode="auto">
          <a:xfrm>
            <a:off x="152400" y="378012"/>
            <a:ext cx="8839200" cy="6008346"/>
          </a:xfrm>
          <a:prstGeom prst="rect">
            <a:avLst/>
          </a:prstGeom>
          <a:noFill/>
        </p:spPr>
      </p:pic>
      <p:sp>
        <p:nvSpPr>
          <p:cNvPr id="5" name="TextBox 4">
            <a:extLst>
              <a:ext uri="{FF2B5EF4-FFF2-40B4-BE49-F238E27FC236}">
                <a16:creationId xmlns:a16="http://schemas.microsoft.com/office/drawing/2014/main" id="{3972A381-B236-B746-910A-F8802D8BAE51}"/>
              </a:ext>
            </a:extLst>
          </p:cNvPr>
          <p:cNvSpPr txBox="1"/>
          <p:nvPr/>
        </p:nvSpPr>
        <p:spPr>
          <a:xfrm>
            <a:off x="0" y="0"/>
            <a:ext cx="177484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1900 years ago</a:t>
            </a:r>
          </a:p>
        </p:txBody>
      </p:sp>
      <p:pic>
        <p:nvPicPr>
          <p:cNvPr id="3" name="Audio 2">
            <a:hlinkClick r:id="" action="ppaction://media"/>
            <a:extLst>
              <a:ext uri="{FF2B5EF4-FFF2-40B4-BE49-F238E27FC236}">
                <a16:creationId xmlns:a16="http://schemas.microsoft.com/office/drawing/2014/main" id="{983E5EC3-30B9-B541-8B88-FD5B3092DE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6085378"/>
            <a:ext cx="812800" cy="812800"/>
          </a:xfrm>
          <a:prstGeom prst="rect">
            <a:avLst/>
          </a:prstGeom>
        </p:spPr>
      </p:pic>
    </p:spTree>
    <p:extLst>
      <p:ext uri="{BB962C8B-B14F-4D97-AF65-F5344CB8AC3E}">
        <p14:creationId xmlns:p14="http://schemas.microsoft.com/office/powerpoint/2010/main" val="1889769163"/>
      </p:ext>
    </p:extLst>
  </p:cSld>
  <p:clrMapOvr>
    <a:masterClrMapping/>
  </p:clrMapOvr>
  <p:transition advTm="35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9" y="685800"/>
            <a:ext cx="8686800" cy="838200"/>
          </a:xfrm>
        </p:spPr>
        <p:txBody>
          <a:bodyPr>
            <a:noAutofit/>
          </a:bodyPr>
          <a:lstStyle/>
          <a:p>
            <a:r>
              <a:rPr lang="en-US" sz="2000" dirty="0">
                <a:solidFill>
                  <a:schemeClr val="bg1"/>
                </a:solidFill>
                <a:effectLst/>
                <a:latin typeface="Arial Narrow" pitchFamily="34" charset="0"/>
                <a:ea typeface="Adobe Gothic Std B" pitchFamily="34" charset="-128"/>
                <a:cs typeface="Adobe Hebrew" pitchFamily="18" charset="-79"/>
              </a:rPr>
              <a:t>Romans built over 53,000 miles of roads to connect every part of their empire. </a:t>
            </a:r>
            <a:br>
              <a:rPr lang="en-US" sz="2000" dirty="0">
                <a:solidFill>
                  <a:schemeClr val="bg1"/>
                </a:solidFill>
                <a:effectLst/>
                <a:latin typeface="Arial Narrow" pitchFamily="34" charset="0"/>
                <a:ea typeface="Adobe Gothic Std B" pitchFamily="34" charset="-128"/>
                <a:cs typeface="Adobe Hebrew" pitchFamily="18" charset="-79"/>
              </a:rPr>
            </a:br>
            <a:r>
              <a:rPr lang="en-US" sz="2000" dirty="0">
                <a:solidFill>
                  <a:schemeClr val="bg1"/>
                </a:solidFill>
                <a:effectLst/>
                <a:latin typeface="Arial Narrow" pitchFamily="34" charset="0"/>
                <a:ea typeface="Adobe Gothic Std B" pitchFamily="34" charset="-128"/>
                <a:cs typeface="Adobe Hebrew" pitchFamily="18" charset="-79"/>
              </a:rPr>
              <a:t>They had a saying "All roads lead to Rome.“</a:t>
            </a:r>
            <a:br>
              <a:rPr lang="en-US" sz="2000" dirty="0"/>
            </a:br>
            <a:r>
              <a:rPr lang="en-US" sz="900" dirty="0"/>
              <a:t>SOURCE: </a:t>
            </a:r>
            <a:r>
              <a:rPr lang="en-US" sz="900" dirty="0">
                <a:hlinkClick r:id="rId4"/>
              </a:rPr>
              <a:t>http://historylink101.com/2/Rome/roman-roads.htm</a:t>
            </a:r>
            <a:r>
              <a:rPr lang="en-US" sz="900" dirty="0"/>
              <a:t> </a:t>
            </a:r>
          </a:p>
        </p:txBody>
      </p:sp>
      <p:pic>
        <p:nvPicPr>
          <p:cNvPr id="27650" name="Picture 2" descr="Roman Road Map"/>
          <p:cNvPicPr>
            <a:picLocks noChangeAspect="1" noChangeArrowheads="1"/>
          </p:cNvPicPr>
          <p:nvPr/>
        </p:nvPicPr>
        <p:blipFill>
          <a:blip r:embed="rId5" cstate="print"/>
          <a:srcRect/>
          <a:stretch>
            <a:fillRect/>
          </a:stretch>
        </p:blipFill>
        <p:spPr bwMode="auto">
          <a:xfrm>
            <a:off x="1143000" y="1752600"/>
            <a:ext cx="6842289" cy="4789603"/>
          </a:xfrm>
          <a:prstGeom prst="rect">
            <a:avLst/>
          </a:prstGeom>
          <a:noFill/>
        </p:spPr>
      </p:pic>
      <p:sp>
        <p:nvSpPr>
          <p:cNvPr id="5" name="TextBox 4">
            <a:extLst>
              <a:ext uri="{FF2B5EF4-FFF2-40B4-BE49-F238E27FC236}">
                <a16:creationId xmlns:a16="http://schemas.microsoft.com/office/drawing/2014/main" id="{0C20BD17-70F7-174D-9406-D84FAF58A5D9}"/>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3" name="Audio 2">
            <a:hlinkClick r:id="" action="ppaction://media"/>
            <a:extLst>
              <a:ext uri="{FF2B5EF4-FFF2-40B4-BE49-F238E27FC236}">
                <a16:creationId xmlns:a16="http://schemas.microsoft.com/office/drawing/2014/main" id="{EAA4147C-CA2D-7D42-ADA3-940C6C17ED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8211045"/>
      </p:ext>
    </p:extLst>
  </p:cSld>
  <p:clrMapOvr>
    <a:masterClrMapping/>
  </p:clrMapOvr>
  <p:transition advTm="143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br>
              <a:rPr lang="en-US" sz="2400" dirty="0">
                <a:solidFill>
                  <a:schemeClr val="bg1"/>
                </a:solidFill>
                <a:effectLst/>
                <a:latin typeface="Arial Narrow" pitchFamily="34" charset="0"/>
              </a:rPr>
            </a:br>
            <a:br>
              <a:rPr lang="en-US" sz="2400" dirty="0">
                <a:solidFill>
                  <a:schemeClr val="bg1"/>
                </a:solidFill>
                <a:effectLst/>
                <a:latin typeface="Arial Narrow" pitchFamily="34" charset="0"/>
              </a:rPr>
            </a:br>
            <a:r>
              <a:rPr lang="en-US" sz="2400" b="0" dirty="0">
                <a:solidFill>
                  <a:schemeClr val="bg1"/>
                </a:solidFill>
                <a:effectLst/>
                <a:latin typeface="Arial Narrow" pitchFamily="34" charset="0"/>
              </a:rPr>
              <a:t>Roman Legions of soldier/builders</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didn't need WAY-STATION’s</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since they had a baggage train,</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and they constructed their own camp every evening </a:t>
            </a:r>
            <a:br>
              <a:rPr lang="en-US" sz="2400" b="0" dirty="0">
                <a:solidFill>
                  <a:schemeClr val="bg1"/>
                </a:solidFill>
                <a:effectLst/>
                <a:latin typeface="Arial Narrow" pitchFamily="34" charset="0"/>
              </a:rPr>
            </a:b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Others did, and PASSPORTS were required </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Carts could travel 8 miles per day, pedestrians a little more</a:t>
            </a:r>
            <a:br>
              <a:rPr lang="en-US" sz="2400" b="0" dirty="0">
                <a:solidFill>
                  <a:schemeClr val="bg1"/>
                </a:solidFill>
                <a:effectLst/>
                <a:latin typeface="Arial Narrow" pitchFamily="34" charset="0"/>
              </a:rPr>
            </a:b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Way-stations were 15 to 18 miles apart</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Often a permanent military camp or town grew there </a:t>
            </a:r>
            <a:br>
              <a:rPr lang="en-US" sz="2400" b="0" dirty="0">
                <a:solidFill>
                  <a:schemeClr val="bg1"/>
                </a:solidFill>
                <a:effectLst/>
                <a:latin typeface="Arial Narrow" pitchFamily="34" charset="0"/>
              </a:rPr>
            </a:b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Private systems of refreshments also grew there</a:t>
            </a:r>
            <a:br>
              <a:rPr lang="en-US" sz="2000" b="0" dirty="0">
                <a:solidFill>
                  <a:schemeClr val="bg1"/>
                </a:solidFill>
              </a:rPr>
            </a:br>
            <a:br>
              <a:rPr lang="en-US" sz="2000" dirty="0"/>
            </a:br>
            <a:r>
              <a:rPr lang="en-US" sz="900" dirty="0"/>
              <a:t>SOURCE: </a:t>
            </a:r>
            <a:r>
              <a:rPr lang="en-US" sz="900" dirty="0">
                <a:hlinkClick r:id="rId4"/>
              </a:rPr>
              <a:t>http://historylink101.com/2/Rome/roman-roads.htm</a:t>
            </a:r>
            <a:r>
              <a:rPr lang="en-US" sz="900" dirty="0"/>
              <a:t> </a:t>
            </a:r>
          </a:p>
        </p:txBody>
      </p:sp>
      <p:sp>
        <p:nvSpPr>
          <p:cNvPr id="3" name="Title 1"/>
          <p:cNvSpPr txBox="1">
            <a:spLocks/>
          </p:cNvSpPr>
          <p:nvPr/>
        </p:nvSpPr>
        <p:spPr>
          <a:xfrm>
            <a:off x="152400" y="30480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endPar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4" name="TextBox 3">
            <a:extLst>
              <a:ext uri="{FF2B5EF4-FFF2-40B4-BE49-F238E27FC236}">
                <a16:creationId xmlns:a16="http://schemas.microsoft.com/office/drawing/2014/main" id="{D0D96BE0-0A2C-BE41-BD63-75F33299EE0B}"/>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5" name="Audio 4">
            <a:hlinkClick r:id="" action="ppaction://media"/>
            <a:extLst>
              <a:ext uri="{FF2B5EF4-FFF2-40B4-BE49-F238E27FC236}">
                <a16:creationId xmlns:a16="http://schemas.microsoft.com/office/drawing/2014/main" id="{04BA4C03-7121-9C42-97F4-7C9B8AE6A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73154928"/>
      </p:ext>
    </p:extLst>
  </p:cSld>
  <p:clrMapOvr>
    <a:masterClrMapping/>
  </p:clrMapOvr>
  <p:transition advTm="23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838200"/>
          </a:xfrm>
        </p:spPr>
        <p:txBody>
          <a:bodyPr>
            <a:noAutofit/>
          </a:bodyPr>
          <a:lstStyle/>
          <a:p>
            <a:r>
              <a:rPr lang="en-US" sz="2000" dirty="0">
                <a:solidFill>
                  <a:schemeClr val="bg1"/>
                </a:solidFill>
                <a:effectLst/>
                <a:latin typeface="Arial Narrow" pitchFamily="34" charset="0"/>
              </a:rPr>
              <a:t>Government maintained way station (“</a:t>
            </a:r>
            <a:r>
              <a:rPr lang="en-US" sz="2000" dirty="0" err="1">
                <a:solidFill>
                  <a:schemeClr val="bg1"/>
                </a:solidFill>
                <a:effectLst/>
                <a:latin typeface="Arial Narrow" pitchFamily="34" charset="0"/>
              </a:rPr>
              <a:t>mansiones</a:t>
            </a:r>
            <a:r>
              <a:rPr lang="en-US" sz="2000" dirty="0">
                <a:solidFill>
                  <a:schemeClr val="bg1"/>
                </a:solidFill>
                <a:effectLst/>
                <a:latin typeface="Arial Narrow" pitchFamily="34" charset="0"/>
              </a:rPr>
              <a:t>”) </a:t>
            </a:r>
            <a:br>
              <a:rPr lang="en-US" sz="2000" dirty="0">
                <a:solidFill>
                  <a:schemeClr val="bg1"/>
                </a:solidFill>
                <a:effectLst/>
                <a:latin typeface="Arial Narrow" pitchFamily="34" charset="0"/>
              </a:rPr>
            </a:br>
            <a:r>
              <a:rPr lang="en-US" sz="900" dirty="0">
                <a:solidFill>
                  <a:schemeClr val="bg1"/>
                </a:solidFill>
                <a:effectLst/>
                <a:latin typeface="Arial Narrow" pitchFamily="34" charset="0"/>
              </a:rPr>
              <a:t>SOURCE: </a:t>
            </a:r>
            <a:r>
              <a:rPr lang="en-US" sz="900" dirty="0">
                <a:solidFill>
                  <a:schemeClr val="bg1"/>
                </a:solidFill>
                <a:effectLst/>
                <a:latin typeface="Arial Narrow" pitchFamily="34" charset="0"/>
                <a:hlinkClick r:id="rId4"/>
              </a:rPr>
              <a:t>http://historylink101.com/2/Rome/roman-roads.htm</a:t>
            </a:r>
            <a:r>
              <a:rPr lang="en-US" sz="900" dirty="0">
                <a:solidFill>
                  <a:schemeClr val="bg1"/>
                </a:solidFill>
                <a:effectLst/>
                <a:latin typeface="Arial Narrow" pitchFamily="34" charset="0"/>
              </a:rPr>
              <a:t> </a:t>
            </a:r>
          </a:p>
        </p:txBody>
      </p:sp>
      <p:pic>
        <p:nvPicPr>
          <p:cNvPr id="38914" name="Picture 2" descr="http://www.crystalinks.com/RomeRoadsWayStation.jpg"/>
          <p:cNvPicPr>
            <a:picLocks noChangeAspect="1" noChangeArrowheads="1"/>
          </p:cNvPicPr>
          <p:nvPr/>
        </p:nvPicPr>
        <p:blipFill>
          <a:blip r:embed="rId5" cstate="print"/>
          <a:srcRect/>
          <a:stretch>
            <a:fillRect/>
          </a:stretch>
        </p:blipFill>
        <p:spPr bwMode="auto">
          <a:xfrm>
            <a:off x="1371600" y="1488186"/>
            <a:ext cx="6629400" cy="5369814"/>
          </a:xfrm>
          <a:prstGeom prst="rect">
            <a:avLst/>
          </a:prstGeom>
          <a:noFill/>
        </p:spPr>
      </p:pic>
      <p:sp>
        <p:nvSpPr>
          <p:cNvPr id="4" name="Title 1"/>
          <p:cNvSpPr txBox="1">
            <a:spLocks/>
          </p:cNvSpPr>
          <p:nvPr/>
        </p:nvSpPr>
        <p:spPr>
          <a:xfrm>
            <a:off x="0" y="0"/>
            <a:ext cx="8686800" cy="838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rPr>
              <a:t>Romans built over 53,000 miles of ROADS</a:t>
            </a:r>
            <a: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Arial Narrow" pitchFamily="34" charset="0"/>
                <a:ea typeface="+mj-ea"/>
                <a:cs typeface="+mj-cs"/>
              </a:rPr>
              <a:t> </a:t>
            </a:r>
            <a:endParaRPr kumimoji="0" lang="en-US" sz="9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a:extLst>
              <a:ext uri="{FF2B5EF4-FFF2-40B4-BE49-F238E27FC236}">
                <a16:creationId xmlns:a16="http://schemas.microsoft.com/office/drawing/2014/main" id="{5F7C73EB-121D-2949-A123-A093E5FD2BEB}"/>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3" name="Audio 2">
            <a:hlinkClick r:id="" action="ppaction://media"/>
            <a:extLst>
              <a:ext uri="{FF2B5EF4-FFF2-40B4-BE49-F238E27FC236}">
                <a16:creationId xmlns:a16="http://schemas.microsoft.com/office/drawing/2014/main" id="{D285C02D-6CEC-3B4B-9AEB-08D408015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52542360"/>
      </p:ext>
    </p:extLst>
  </p:cSld>
  <p:clrMapOvr>
    <a:masterClrMapping/>
  </p:clrMapOvr>
  <p:transition advTm="3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4" cstate="print"/>
          <a:srcRect l="26875" t="11628"/>
          <a:stretch>
            <a:fillRect/>
          </a:stretch>
        </p:blipFill>
        <p:spPr bwMode="auto">
          <a:xfrm>
            <a:off x="0" y="918308"/>
            <a:ext cx="9144000" cy="5939692"/>
          </a:xfrm>
          <a:prstGeom prst="rect">
            <a:avLst/>
          </a:prstGeom>
          <a:noFill/>
          <a:ln w="9525">
            <a:noFill/>
            <a:miter lim="800000"/>
            <a:headEnd/>
            <a:tailEnd/>
          </a:ln>
        </p:spPr>
      </p:pic>
      <p:cxnSp>
        <p:nvCxnSpPr>
          <p:cNvPr id="7" name="Straight Arrow Connector 6"/>
          <p:cNvCxnSpPr/>
          <p:nvPr/>
        </p:nvCxnSpPr>
        <p:spPr>
          <a:xfrm flipH="1">
            <a:off x="3962400" y="457200"/>
            <a:ext cx="2286000" cy="2971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152400" y="0"/>
            <a:ext cx="8991600" cy="533400"/>
          </a:xfrm>
        </p:spPr>
        <p:txBody>
          <a:bodyPr>
            <a:noAutofit/>
          </a:bodyPr>
          <a:lstStyle/>
          <a:p>
            <a:pPr algn="l"/>
            <a:r>
              <a:rPr lang="en-US" sz="2000" dirty="0"/>
              <a:t> </a:t>
            </a:r>
            <a:br>
              <a:rPr lang="en-US" sz="2000" dirty="0"/>
            </a:br>
            <a:r>
              <a:rPr lang="en-US" sz="2000" dirty="0">
                <a:solidFill>
                  <a:schemeClr val="bg1"/>
                </a:solidFill>
                <a:effectLst/>
                <a:latin typeface="Arial Narrow" pitchFamily="34" charset="0"/>
              </a:rPr>
              <a:t>J Wunderlich story (listen to audio)</a:t>
            </a:r>
            <a:endParaRPr lang="en-US" sz="2000" dirty="0"/>
          </a:p>
        </p:txBody>
      </p:sp>
      <p:pic>
        <p:nvPicPr>
          <p:cNvPr id="2" name="Audio 1">
            <a:hlinkClick r:id="" action="ppaction://media"/>
            <a:extLst>
              <a:ext uri="{FF2B5EF4-FFF2-40B4-BE49-F238E27FC236}">
                <a16:creationId xmlns:a16="http://schemas.microsoft.com/office/drawing/2014/main" id="{60AA4CA2-EC11-B047-8FFA-00E2876342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15993224"/>
      </p:ext>
    </p:extLst>
  </p:cSld>
  <p:clrMapOvr>
    <a:masterClrMapping/>
  </p:clrMapOvr>
  <p:transition advTm="26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oman Road Map"/>
          <p:cNvPicPr>
            <a:picLocks noChangeAspect="1" noChangeArrowheads="1"/>
          </p:cNvPicPr>
          <p:nvPr/>
        </p:nvPicPr>
        <p:blipFill>
          <a:blip r:embed="rId4" cstate="print"/>
          <a:srcRect/>
          <a:stretch>
            <a:fillRect/>
          </a:stretch>
        </p:blipFill>
        <p:spPr bwMode="auto">
          <a:xfrm>
            <a:off x="381000" y="883920"/>
            <a:ext cx="8534400" cy="5974080"/>
          </a:xfrm>
          <a:prstGeom prst="rect">
            <a:avLst/>
          </a:prstGeom>
          <a:noFill/>
        </p:spPr>
      </p:pic>
      <p:cxnSp>
        <p:nvCxnSpPr>
          <p:cNvPr id="7" name="Straight Arrow Connector 6"/>
          <p:cNvCxnSpPr/>
          <p:nvPr/>
        </p:nvCxnSpPr>
        <p:spPr>
          <a:xfrm flipH="1">
            <a:off x="3657600" y="457200"/>
            <a:ext cx="2590800" cy="2743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61ED7D3-C64D-BA41-BF1F-1246A671FBA5}"/>
              </a:ext>
            </a:extLst>
          </p:cNvPr>
          <p:cNvSpPr>
            <a:spLocks noGrp="1"/>
          </p:cNvSpPr>
          <p:nvPr>
            <p:ph type="title"/>
          </p:nvPr>
        </p:nvSpPr>
        <p:spPr>
          <a:xfrm>
            <a:off x="152400" y="0"/>
            <a:ext cx="8991600" cy="533400"/>
          </a:xfrm>
        </p:spPr>
        <p:txBody>
          <a:bodyPr>
            <a:noAutofit/>
          </a:bodyPr>
          <a:lstStyle/>
          <a:p>
            <a:pPr algn="l"/>
            <a:r>
              <a:rPr lang="en-US" sz="2000" dirty="0"/>
              <a:t> </a:t>
            </a:r>
            <a:br>
              <a:rPr lang="en-US" sz="2000" dirty="0"/>
            </a:br>
            <a:r>
              <a:rPr lang="en-US" sz="2000" dirty="0">
                <a:solidFill>
                  <a:schemeClr val="bg1"/>
                </a:solidFill>
                <a:effectLst/>
                <a:latin typeface="Arial Narrow" pitchFamily="34" charset="0"/>
              </a:rPr>
              <a:t>J Wunderlich story (listen to audio)</a:t>
            </a:r>
            <a:endParaRPr lang="en-US" sz="2000" dirty="0"/>
          </a:p>
        </p:txBody>
      </p:sp>
      <p:pic>
        <p:nvPicPr>
          <p:cNvPr id="2" name="Audio 1">
            <a:hlinkClick r:id="" action="ppaction://media"/>
            <a:extLst>
              <a:ext uri="{FF2B5EF4-FFF2-40B4-BE49-F238E27FC236}">
                <a16:creationId xmlns:a16="http://schemas.microsoft.com/office/drawing/2014/main" id="{D48A1ACD-4AC2-2E4C-9AD8-A7A9DF2B8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50689865"/>
      </p:ext>
    </p:extLst>
  </p:cSld>
  <p:clrMapOvr>
    <a:masterClrMapping/>
  </p:clrMapOvr>
  <p:transition advTm="4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l="27500" t="17442" r="4408" b="2326"/>
          <a:stretch>
            <a:fillRect/>
          </a:stretch>
        </p:blipFill>
        <p:spPr bwMode="auto">
          <a:xfrm>
            <a:off x="0" y="1066799"/>
            <a:ext cx="9144001" cy="5791201"/>
          </a:xfrm>
          <a:prstGeom prst="rect">
            <a:avLst/>
          </a:prstGeom>
          <a:noFill/>
          <a:ln w="9525">
            <a:noFill/>
            <a:miter lim="800000"/>
            <a:headEnd/>
            <a:tailEnd/>
          </a:ln>
        </p:spPr>
      </p:pic>
      <p:cxnSp>
        <p:nvCxnSpPr>
          <p:cNvPr id="7" name="Straight Arrow Connector 6"/>
          <p:cNvCxnSpPr/>
          <p:nvPr/>
        </p:nvCxnSpPr>
        <p:spPr>
          <a:xfrm flipH="1">
            <a:off x="2971800" y="457200"/>
            <a:ext cx="3276600" cy="1828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5A24F37-388B-544A-AE22-61FBC567FAB1}"/>
              </a:ext>
            </a:extLst>
          </p:cNvPr>
          <p:cNvSpPr txBox="1">
            <a:spLocks/>
          </p:cNvSpPr>
          <p:nvPr/>
        </p:nvSpPr>
        <p:spPr>
          <a:xfrm>
            <a:off x="152400" y="0"/>
            <a:ext cx="8991600" cy="533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gn="l"/>
            <a:r>
              <a:rPr lang="en-US" sz="2000"/>
              <a:t> </a:t>
            </a:r>
            <a:br>
              <a:rPr lang="en-US" sz="2000"/>
            </a:br>
            <a:r>
              <a:rPr lang="en-US" sz="2000">
                <a:solidFill>
                  <a:schemeClr val="bg1"/>
                </a:solidFill>
                <a:effectLst/>
                <a:latin typeface="Arial Narrow" pitchFamily="34" charset="0"/>
              </a:rPr>
              <a:t>J Wunderlich story (listen to audio)</a:t>
            </a:r>
            <a:endParaRPr lang="en-US" sz="2000" dirty="0"/>
          </a:p>
        </p:txBody>
      </p:sp>
      <p:pic>
        <p:nvPicPr>
          <p:cNvPr id="4" name="Audio 3">
            <a:hlinkClick r:id="" action="ppaction://media"/>
            <a:extLst>
              <a:ext uri="{FF2B5EF4-FFF2-40B4-BE49-F238E27FC236}">
                <a16:creationId xmlns:a16="http://schemas.microsoft.com/office/drawing/2014/main" id="{A2215E0F-9D2C-E642-A32E-466CB53C7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54119681"/>
      </p:ext>
    </p:extLst>
  </p:cSld>
  <p:clrMapOvr>
    <a:masterClrMapping/>
  </p:clrMapOvr>
  <p:transition advTm="4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bludenz austria"/>
          <p:cNvPicPr>
            <a:picLocks noChangeAspect="1" noChangeArrowheads="1"/>
          </p:cNvPicPr>
          <p:nvPr/>
        </p:nvPicPr>
        <p:blipFill>
          <a:blip r:embed="rId4" cstate="print"/>
          <a:srcRect/>
          <a:stretch>
            <a:fillRect/>
          </a:stretch>
        </p:blipFill>
        <p:spPr bwMode="auto">
          <a:xfrm>
            <a:off x="1" y="1720611"/>
            <a:ext cx="9178032" cy="5137389"/>
          </a:xfrm>
          <a:prstGeom prst="rect">
            <a:avLst/>
          </a:prstGeom>
          <a:noFill/>
        </p:spPr>
      </p:pic>
      <p:sp>
        <p:nvSpPr>
          <p:cNvPr id="6" name="Title 1">
            <a:extLst>
              <a:ext uri="{FF2B5EF4-FFF2-40B4-BE49-F238E27FC236}">
                <a16:creationId xmlns:a16="http://schemas.microsoft.com/office/drawing/2014/main" id="{0348AB6D-57F6-3F41-83AA-2552581610F2}"/>
              </a:ext>
            </a:extLst>
          </p:cNvPr>
          <p:cNvSpPr>
            <a:spLocks noGrp="1"/>
          </p:cNvSpPr>
          <p:nvPr>
            <p:ph type="title"/>
          </p:nvPr>
        </p:nvSpPr>
        <p:spPr>
          <a:xfrm>
            <a:off x="152400" y="0"/>
            <a:ext cx="8991600" cy="533400"/>
          </a:xfrm>
        </p:spPr>
        <p:txBody>
          <a:bodyPr>
            <a:noAutofit/>
          </a:bodyPr>
          <a:lstStyle/>
          <a:p>
            <a:pPr algn="l"/>
            <a:r>
              <a:rPr lang="en-US" sz="2000" dirty="0"/>
              <a:t> </a:t>
            </a:r>
            <a:br>
              <a:rPr lang="en-US" sz="2000" dirty="0"/>
            </a:br>
            <a:r>
              <a:rPr lang="en-US" sz="2000" dirty="0">
                <a:solidFill>
                  <a:schemeClr val="bg1"/>
                </a:solidFill>
                <a:effectLst/>
                <a:latin typeface="Arial Narrow" pitchFamily="34" charset="0"/>
              </a:rPr>
              <a:t>J Wunderlich story (listen to audio)</a:t>
            </a:r>
            <a:endParaRPr lang="en-US" sz="2000" dirty="0"/>
          </a:p>
        </p:txBody>
      </p:sp>
      <p:pic>
        <p:nvPicPr>
          <p:cNvPr id="4" name="Audio 3">
            <a:hlinkClick r:id="" action="ppaction://media"/>
            <a:extLst>
              <a:ext uri="{FF2B5EF4-FFF2-40B4-BE49-F238E27FC236}">
                <a16:creationId xmlns:a16="http://schemas.microsoft.com/office/drawing/2014/main" id="{EC0C2C9B-0001-8C47-92C0-0E146D03B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5394500"/>
      </p:ext>
    </p:extLst>
  </p:cSld>
  <p:clrMapOvr>
    <a:masterClrMapping/>
  </p:clrMapOvr>
  <p:transition advTm="43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 result for spa blu bludenz austria"/>
          <p:cNvPicPr>
            <a:picLocks noChangeAspect="1" noChangeArrowheads="1"/>
          </p:cNvPicPr>
          <p:nvPr/>
        </p:nvPicPr>
        <p:blipFill>
          <a:blip r:embed="rId4" cstate="print"/>
          <a:srcRect/>
          <a:stretch>
            <a:fillRect/>
          </a:stretch>
        </p:blipFill>
        <p:spPr bwMode="auto">
          <a:xfrm>
            <a:off x="381000" y="838200"/>
            <a:ext cx="8382000" cy="5268349"/>
          </a:xfrm>
          <a:prstGeom prst="rect">
            <a:avLst/>
          </a:prstGeom>
          <a:noFill/>
        </p:spPr>
      </p:pic>
      <p:sp>
        <p:nvSpPr>
          <p:cNvPr id="6" name="Title 1"/>
          <p:cNvSpPr txBox="1">
            <a:spLocks/>
          </p:cNvSpPr>
          <p:nvPr/>
        </p:nvSpPr>
        <p:spPr>
          <a:xfrm>
            <a:off x="1295400" y="6701444"/>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Photo from  </a:t>
            </a:r>
            <a:r>
              <a:rPr lang="en-US" sz="1000" b="1" dirty="0">
                <a:ln w="6350">
                  <a:noFill/>
                </a:ln>
                <a:solidFill>
                  <a:schemeClr val="bg1"/>
                </a:solidFill>
                <a:latin typeface="Arial Narrow" pitchFamily="34" charset="0"/>
                <a:ea typeface="+mj-ea"/>
                <a:cs typeface="+mj-cs"/>
                <a:hlinkClick r:id="rId5"/>
              </a:rPr>
              <a:t>http://www.valblu.at/de/hotel-wellness-vorarlberg-bludenz-valblu.html</a:t>
            </a:r>
            <a:endParaRPr lang="en-US" sz="1000" b="1" dirty="0">
              <a:ln w="6350">
                <a:noFill/>
              </a:ln>
              <a:solidFill>
                <a:schemeClr val="bg1"/>
              </a:solidFill>
              <a:latin typeface="Arial Narrow" pitchFamily="34" charset="0"/>
              <a:ea typeface="+mj-ea"/>
              <a:cs typeface="+mj-cs"/>
            </a:endParaRPr>
          </a:p>
          <a:p>
            <a:pPr lvl="0" algn="r">
              <a:spcBef>
                <a:spcPct val="0"/>
              </a:spcBef>
            </a:pPr>
            <a:r>
              <a:rPr lang="en-US" sz="1000" b="1" dirty="0">
                <a:ln w="6350">
                  <a:noFill/>
                </a:ln>
                <a:solidFill>
                  <a:schemeClr val="bg1"/>
                </a:solidFill>
                <a:latin typeface="Arial Narrow" pitchFamily="34" charset="0"/>
                <a:ea typeface="+mj-ea"/>
                <a:cs typeface="+mj-cs"/>
                <a:hlinkClick r:id="rId6"/>
              </a:rPr>
              <a:t>/</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9" name="Rectangle 8"/>
          <p:cNvSpPr/>
          <p:nvPr/>
        </p:nvSpPr>
        <p:spPr>
          <a:xfrm>
            <a:off x="533400" y="6172200"/>
            <a:ext cx="2738250" cy="369332"/>
          </a:xfrm>
          <a:prstGeom prst="rect">
            <a:avLst/>
          </a:prstGeom>
        </p:spPr>
        <p:txBody>
          <a:bodyPr wrap="none">
            <a:spAutoFit/>
          </a:bodyPr>
          <a:lstStyle/>
          <a:p>
            <a:r>
              <a:rPr lang="en-US" dirty="0">
                <a:solidFill>
                  <a:schemeClr val="bg1"/>
                </a:solidFill>
              </a:rPr>
              <a:t>Val </a:t>
            </a:r>
            <a:r>
              <a:rPr lang="en-US" dirty="0" err="1">
                <a:solidFill>
                  <a:schemeClr val="bg1"/>
                </a:solidFill>
              </a:rPr>
              <a:t>Blu</a:t>
            </a:r>
            <a:r>
              <a:rPr lang="en-US" dirty="0">
                <a:solidFill>
                  <a:schemeClr val="bg1"/>
                </a:solidFill>
              </a:rPr>
              <a:t> </a:t>
            </a:r>
            <a:r>
              <a:rPr lang="en-US" dirty="0" err="1">
                <a:solidFill>
                  <a:schemeClr val="bg1"/>
                </a:solidFill>
              </a:rPr>
              <a:t>Sporthotel</a:t>
            </a:r>
            <a:r>
              <a:rPr lang="en-US" dirty="0">
                <a:solidFill>
                  <a:schemeClr val="bg1"/>
                </a:solidFill>
              </a:rPr>
              <a:t> &amp; Spa</a:t>
            </a:r>
          </a:p>
        </p:txBody>
      </p:sp>
      <p:sp>
        <p:nvSpPr>
          <p:cNvPr id="10" name="Title 1">
            <a:extLst>
              <a:ext uri="{FF2B5EF4-FFF2-40B4-BE49-F238E27FC236}">
                <a16:creationId xmlns:a16="http://schemas.microsoft.com/office/drawing/2014/main" id="{EBD4A134-A76B-244B-99C0-5D9CBD053C05}"/>
              </a:ext>
            </a:extLst>
          </p:cNvPr>
          <p:cNvSpPr>
            <a:spLocks noGrp="1"/>
          </p:cNvSpPr>
          <p:nvPr>
            <p:ph type="title"/>
          </p:nvPr>
        </p:nvSpPr>
        <p:spPr>
          <a:xfrm>
            <a:off x="152400" y="0"/>
            <a:ext cx="8991600" cy="533400"/>
          </a:xfrm>
        </p:spPr>
        <p:txBody>
          <a:bodyPr>
            <a:noAutofit/>
          </a:bodyPr>
          <a:lstStyle/>
          <a:p>
            <a:pPr algn="l"/>
            <a:r>
              <a:rPr lang="en-US" sz="2000" dirty="0"/>
              <a:t> </a:t>
            </a:r>
            <a:br>
              <a:rPr lang="en-US" sz="2000" dirty="0"/>
            </a:br>
            <a:r>
              <a:rPr lang="en-US" sz="2000" dirty="0">
                <a:solidFill>
                  <a:schemeClr val="bg1"/>
                </a:solidFill>
                <a:effectLst/>
                <a:latin typeface="Arial Narrow" pitchFamily="34" charset="0"/>
              </a:rPr>
              <a:t>J Wunderlich story (listen to audio)</a:t>
            </a:r>
            <a:endParaRPr lang="en-US" sz="2000" dirty="0"/>
          </a:p>
        </p:txBody>
      </p:sp>
      <p:pic>
        <p:nvPicPr>
          <p:cNvPr id="4" name="Audio 3">
            <a:hlinkClick r:id="" action="ppaction://media"/>
            <a:extLst>
              <a:ext uri="{FF2B5EF4-FFF2-40B4-BE49-F238E27FC236}">
                <a16:creationId xmlns:a16="http://schemas.microsoft.com/office/drawing/2014/main" id="{0CB4A77E-E603-C14C-8787-57AF038381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77752155"/>
      </p:ext>
    </p:extLst>
  </p:cSld>
  <p:clrMapOvr>
    <a:masterClrMapping/>
  </p:clrMapOvr>
  <p:transition advTm="450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8763000" cy="2743200"/>
          </a:xfrm>
        </p:spPr>
        <p:txBody>
          <a:bodyPr>
            <a:noAutofit/>
          </a:bodyPr>
          <a:lstStyle/>
          <a:p>
            <a:br>
              <a:rPr lang="en-US" sz="3200" dirty="0">
                <a:solidFill>
                  <a:schemeClr val="bg1"/>
                </a:solidFill>
                <a:effectLst/>
                <a:latin typeface="Arial Narrow" pitchFamily="34" charset="0"/>
              </a:rPr>
            </a:br>
            <a:r>
              <a:rPr lang="en-US" sz="3200" dirty="0">
                <a:solidFill>
                  <a:schemeClr val="bg1"/>
                </a:solidFill>
                <a:effectLst/>
                <a:latin typeface="Arial Narrow" pitchFamily="34" charset="0"/>
              </a:rPr>
              <a:t>roman A&amp;E</a:t>
            </a:r>
            <a:br>
              <a:rPr lang="en-US" sz="3200" dirty="0">
                <a:solidFill>
                  <a:schemeClr val="bg1"/>
                </a:solidFill>
                <a:effectLst/>
                <a:latin typeface="Arial Narrow" pitchFamily="34" charset="0"/>
              </a:rPr>
            </a:br>
            <a:r>
              <a:rPr lang="en-US" sz="3200" cap="none" dirty="0">
                <a:solidFill>
                  <a:schemeClr val="bg1"/>
                </a:solidFill>
                <a:effectLst/>
                <a:latin typeface="Arial Narrow" pitchFamily="34" charset="0"/>
              </a:rPr>
              <a:t>spanned </a:t>
            </a:r>
            <a:r>
              <a:rPr lang="en-US" sz="3200" dirty="0">
                <a:solidFill>
                  <a:schemeClr val="bg1"/>
                </a:solidFill>
                <a:effectLst/>
                <a:latin typeface="Arial Narrow" pitchFamily="34" charset="0"/>
              </a:rPr>
              <a:t>1,229 </a:t>
            </a:r>
            <a:r>
              <a:rPr lang="en-US" sz="3200" cap="none" dirty="0">
                <a:solidFill>
                  <a:schemeClr val="bg1"/>
                </a:solidFill>
                <a:effectLst/>
                <a:latin typeface="Arial Narrow" pitchFamily="34" charset="0"/>
              </a:rPr>
              <a:t>years</a:t>
            </a:r>
            <a:br>
              <a:rPr lang="en-US" sz="3200" dirty="0">
                <a:solidFill>
                  <a:schemeClr val="bg1"/>
                </a:solidFill>
                <a:effectLst/>
                <a:latin typeface="Arial Narrow" pitchFamily="34" charset="0"/>
              </a:rPr>
            </a:br>
            <a:r>
              <a:rPr lang="en-US" sz="3200" dirty="0">
                <a:solidFill>
                  <a:schemeClr val="bg1"/>
                </a:solidFill>
                <a:effectLst/>
                <a:latin typeface="Arial Narrow" pitchFamily="34" charset="0"/>
              </a:rPr>
              <a:t>(753 BC </a:t>
            </a:r>
            <a:r>
              <a:rPr lang="en-US" sz="3200" cap="none" dirty="0">
                <a:solidFill>
                  <a:schemeClr val="bg1"/>
                </a:solidFill>
                <a:effectLst/>
                <a:latin typeface="Arial Narrow" pitchFamily="34" charset="0"/>
              </a:rPr>
              <a:t>to</a:t>
            </a:r>
            <a:r>
              <a:rPr lang="en-US" sz="3200" dirty="0">
                <a:solidFill>
                  <a:schemeClr val="bg1"/>
                </a:solidFill>
                <a:effectLst/>
                <a:latin typeface="Arial Narrow" pitchFamily="34" charset="0"/>
              </a:rPr>
              <a:t> 476 AD)</a:t>
            </a:r>
            <a:br>
              <a:rPr lang="en-US" sz="3200" dirty="0">
                <a:solidFill>
                  <a:schemeClr val="bg1"/>
                </a:solidFill>
                <a:effectLst/>
                <a:latin typeface="Arial Narrow" pitchFamily="34" charset="0"/>
              </a:rPr>
            </a:br>
            <a:r>
              <a:rPr lang="en-US" sz="2400" b="0" cap="none" dirty="0">
                <a:solidFill>
                  <a:schemeClr val="bg1"/>
                </a:solidFill>
                <a:effectLst/>
                <a:latin typeface="Arial Narrow" pitchFamily="34" charset="0"/>
              </a:rPr>
              <a:t>Initially a </a:t>
            </a:r>
            <a:r>
              <a:rPr lang="en-US" sz="2400" b="0" dirty="0">
                <a:solidFill>
                  <a:schemeClr val="bg1"/>
                </a:solidFill>
                <a:effectLst/>
                <a:latin typeface="Arial Narrow" pitchFamily="34" charset="0"/>
              </a:rPr>
              <a:t>Roman </a:t>
            </a:r>
            <a:r>
              <a:rPr lang="en-US" sz="2400" dirty="0" err="1">
                <a:solidFill>
                  <a:schemeClr val="bg1"/>
                </a:solidFill>
                <a:effectLst/>
                <a:latin typeface="Arial Narrow" pitchFamily="34" charset="0"/>
              </a:rPr>
              <a:t>Kngdom</a:t>
            </a:r>
            <a:r>
              <a:rPr lang="en-US" sz="2400" b="0" dirty="0">
                <a:solidFill>
                  <a:schemeClr val="bg1"/>
                </a:solidFill>
                <a:effectLst/>
                <a:latin typeface="Arial Narrow" pitchFamily="34" charset="0"/>
              </a:rPr>
              <a:t>,</a:t>
            </a:r>
            <a:r>
              <a:rPr lang="en-US" sz="2400" dirty="0">
                <a:solidFill>
                  <a:schemeClr val="bg1"/>
                </a:solidFill>
                <a:effectLst/>
                <a:latin typeface="Arial Narrow" pitchFamily="34" charset="0"/>
              </a:rPr>
              <a:t> </a:t>
            </a:r>
            <a:r>
              <a:rPr lang="en-US" sz="2400" b="0" cap="none" dirty="0">
                <a:solidFill>
                  <a:schemeClr val="bg1"/>
                </a:solidFill>
                <a:effectLst/>
                <a:latin typeface="Arial Narrow" pitchFamily="34" charset="0"/>
              </a:rPr>
              <a:t>then a</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ROMAN </a:t>
            </a:r>
            <a:r>
              <a:rPr lang="en-US" sz="2400" dirty="0">
                <a:solidFill>
                  <a:schemeClr val="bg1"/>
                </a:solidFill>
                <a:effectLst/>
                <a:latin typeface="Arial Narrow" pitchFamily="34" charset="0"/>
              </a:rPr>
              <a:t>Republic</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(with elections, but not a democracy)</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from</a:t>
            </a:r>
            <a:r>
              <a:rPr lang="en-US" sz="2400" b="0" dirty="0">
                <a:solidFill>
                  <a:schemeClr val="bg1"/>
                </a:solidFill>
                <a:effectLst/>
                <a:latin typeface="Arial Narrow" pitchFamily="34" charset="0"/>
              </a:rPr>
              <a:t> 509BC</a:t>
            </a:r>
            <a:br>
              <a:rPr lang="en-US" sz="2400" b="0" dirty="0">
                <a:solidFill>
                  <a:schemeClr val="bg1"/>
                </a:solidFill>
                <a:effectLst/>
                <a:latin typeface="Arial Narrow" pitchFamily="34" charset="0"/>
              </a:rPr>
            </a:b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Then the </a:t>
            </a:r>
            <a:r>
              <a:rPr lang="en-US" sz="2400" b="0" dirty="0">
                <a:solidFill>
                  <a:schemeClr val="bg1"/>
                </a:solidFill>
                <a:effectLst/>
                <a:latin typeface="Arial Narrow" pitchFamily="34" charset="0"/>
              </a:rPr>
              <a:t>ROMAN </a:t>
            </a:r>
            <a:r>
              <a:rPr lang="en-US" sz="2400" dirty="0">
                <a:solidFill>
                  <a:schemeClr val="bg1"/>
                </a:solidFill>
                <a:effectLst/>
                <a:latin typeface="Arial Narrow" pitchFamily="34" charset="0"/>
              </a:rPr>
              <a:t>Empire</a:t>
            </a:r>
            <a:r>
              <a:rPr lang="en-US" sz="2400" b="0" dirty="0">
                <a:solidFill>
                  <a:schemeClr val="bg1"/>
                </a:solidFill>
                <a:effectLst/>
                <a:latin typeface="Arial Narrow" pitchFamily="34" charset="0"/>
              </a:rPr>
              <a:t>, </a:t>
            </a:r>
            <a:r>
              <a:rPr lang="en-US" sz="2400" b="0" cap="none" dirty="0">
                <a:solidFill>
                  <a:schemeClr val="bg1"/>
                </a:solidFill>
                <a:effectLst/>
                <a:latin typeface="Arial Narrow" pitchFamily="34" charset="0"/>
              </a:rPr>
              <a:t>with </a:t>
            </a:r>
            <a:r>
              <a:rPr lang="en-US" sz="2400" b="0" dirty="0">
                <a:solidFill>
                  <a:schemeClr val="bg1"/>
                </a:solidFill>
                <a:effectLst/>
                <a:latin typeface="Arial Narrow" pitchFamily="34" charset="0"/>
              </a:rPr>
              <a:t>Emperors, </a:t>
            </a:r>
            <a:r>
              <a:rPr lang="en-US" sz="2400" b="0" cap="none" dirty="0">
                <a:solidFill>
                  <a:schemeClr val="bg1"/>
                </a:solidFill>
                <a:effectLst/>
                <a:latin typeface="Arial Narrow" pitchFamily="34" charset="0"/>
              </a:rPr>
              <a:t>from </a:t>
            </a:r>
            <a:r>
              <a:rPr lang="en-US" sz="2400" b="0" dirty="0">
                <a:solidFill>
                  <a:schemeClr val="bg1"/>
                </a:solidFill>
                <a:effectLst/>
                <a:latin typeface="Arial Narrow" pitchFamily="34" charset="0"/>
              </a:rPr>
              <a:t>27BC</a:t>
            </a:r>
            <a:br>
              <a:rPr lang="en-US" sz="2400" dirty="0">
                <a:solidFill>
                  <a:schemeClr val="bg1"/>
                </a:solidFill>
                <a:effectLst/>
                <a:latin typeface="Arial Narrow" pitchFamily="34" charset="0"/>
              </a:rPr>
            </a:br>
            <a:r>
              <a:rPr lang="en-US" sz="2400" dirty="0">
                <a:solidFill>
                  <a:schemeClr val="bg1"/>
                </a:solidFill>
                <a:effectLst/>
                <a:latin typeface="Arial Narrow" pitchFamily="34" charset="0"/>
              </a:rPr>
              <a:t>  </a:t>
            </a:r>
            <a:br>
              <a:rPr lang="en-US" sz="2000" dirty="0">
                <a:solidFill>
                  <a:schemeClr val="bg1"/>
                </a:solidFill>
                <a:effectLst/>
                <a:latin typeface="Arial Narrow" pitchFamily="34" charset="0"/>
              </a:rPr>
            </a:br>
            <a:br>
              <a:rPr lang="en-US" sz="2000" dirty="0">
                <a:solidFill>
                  <a:schemeClr val="bg1"/>
                </a:solidFill>
                <a:effectLst/>
                <a:latin typeface="Arial Narrow" pitchFamily="34" charset="0"/>
              </a:rPr>
            </a:br>
            <a:endParaRPr lang="en-US" sz="2000" dirty="0">
              <a:latin typeface="Arial Narrow" pitchFamily="34" charset="0"/>
            </a:endParaRPr>
          </a:p>
        </p:txBody>
      </p:sp>
      <p:pic>
        <p:nvPicPr>
          <p:cNvPr id="3" name="Audio 2">
            <a:hlinkClick r:id="" action="ppaction://media"/>
            <a:extLst>
              <a:ext uri="{FF2B5EF4-FFF2-40B4-BE49-F238E27FC236}">
                <a16:creationId xmlns:a16="http://schemas.microsoft.com/office/drawing/2014/main" id="{0F6AED4C-7233-4043-A592-9B1CE7495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pic>
        <p:nvPicPr>
          <p:cNvPr id="5" name="Picture 4">
            <a:extLst>
              <a:ext uri="{FF2B5EF4-FFF2-40B4-BE49-F238E27FC236}">
                <a16:creationId xmlns:a16="http://schemas.microsoft.com/office/drawing/2014/main" id="{1CC84748-C905-12CA-F819-0D94EE3292CF}"/>
              </a:ext>
            </a:extLst>
          </p:cNvPr>
          <p:cNvPicPr>
            <a:picLocks noChangeAspect="1"/>
          </p:cNvPicPr>
          <p:nvPr/>
        </p:nvPicPr>
        <p:blipFill>
          <a:blip r:embed="rId5"/>
          <a:stretch>
            <a:fillRect/>
          </a:stretch>
        </p:blipFill>
        <p:spPr>
          <a:xfrm>
            <a:off x="1447800" y="2690583"/>
            <a:ext cx="5763105" cy="4015017"/>
          </a:xfrm>
          <a:prstGeom prst="rect">
            <a:avLst/>
          </a:prstGeom>
        </p:spPr>
      </p:pic>
      <p:sp>
        <p:nvSpPr>
          <p:cNvPr id="6" name="TextBox 5">
            <a:extLst>
              <a:ext uri="{FF2B5EF4-FFF2-40B4-BE49-F238E27FC236}">
                <a16:creationId xmlns:a16="http://schemas.microsoft.com/office/drawing/2014/main" id="{AC7D7A73-4444-57E9-66FB-AD6B0DA1F466}"/>
              </a:ext>
            </a:extLst>
          </p:cNvPr>
          <p:cNvSpPr txBox="1"/>
          <p:nvPr/>
        </p:nvSpPr>
        <p:spPr>
          <a:xfrm>
            <a:off x="228600" y="3886200"/>
            <a:ext cx="930063" cy="369332"/>
          </a:xfrm>
          <a:prstGeom prst="rect">
            <a:avLst/>
          </a:prstGeom>
          <a:noFill/>
        </p:spPr>
        <p:txBody>
          <a:bodyPr wrap="none" rtlCol="0">
            <a:spAutoFit/>
          </a:bodyPr>
          <a:lstStyle/>
          <a:p>
            <a:r>
              <a:rPr lang="en-US" dirty="0">
                <a:hlinkClick r:id="rId6"/>
              </a:rPr>
              <a:t>VIDEO</a:t>
            </a:r>
            <a:endParaRPr lang="en-US" dirty="0"/>
          </a:p>
        </p:txBody>
      </p:sp>
    </p:spTree>
    <p:extLst>
      <p:ext uri="{BB962C8B-B14F-4D97-AF65-F5344CB8AC3E}">
        <p14:creationId xmlns:p14="http://schemas.microsoft.com/office/powerpoint/2010/main" val="2901108077"/>
      </p:ext>
    </p:extLst>
  </p:cSld>
  <p:clrMapOvr>
    <a:masterClrMapping/>
  </p:clrMapOvr>
  <p:transition advTm="14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361" y="-7856"/>
            <a:ext cx="8763000" cy="1066800"/>
          </a:xfrm>
        </p:spPr>
        <p:txBody>
          <a:bodyPr>
            <a:noAutofit/>
          </a:bodyPr>
          <a:lstStyle/>
          <a:p>
            <a:br>
              <a:rPr lang="en-US" sz="3200" dirty="0">
                <a:solidFill>
                  <a:schemeClr val="bg1"/>
                </a:solidFill>
                <a:effectLst/>
                <a:latin typeface="Arial Narrow" pitchFamily="34" charset="0"/>
              </a:rPr>
            </a:br>
            <a:br>
              <a:rPr lang="en-US" sz="3200" dirty="0">
                <a:solidFill>
                  <a:schemeClr val="bg1"/>
                </a:solidFill>
                <a:effectLst/>
                <a:latin typeface="Arial Narrow" pitchFamily="34" charset="0"/>
              </a:rPr>
            </a:br>
            <a:br>
              <a:rPr lang="en-US" sz="2000" dirty="0">
                <a:solidFill>
                  <a:schemeClr val="bg1"/>
                </a:solidFill>
                <a:effectLst/>
                <a:latin typeface="Arial Narrow" pitchFamily="34" charset="0"/>
              </a:rPr>
            </a:br>
            <a:br>
              <a:rPr lang="en-US" sz="2000" dirty="0">
                <a:solidFill>
                  <a:schemeClr val="bg1"/>
                </a:solidFill>
                <a:effectLst/>
                <a:latin typeface="Arial Narrow" pitchFamily="34" charset="0"/>
              </a:rPr>
            </a:br>
            <a:r>
              <a:rPr lang="en-US" sz="2400" cap="none" dirty="0">
                <a:solidFill>
                  <a:schemeClr val="bg1"/>
                </a:solidFill>
                <a:effectLst/>
                <a:latin typeface="Arial Narrow" pitchFamily="34" charset="0"/>
              </a:rPr>
              <a:t>WATER SUPPLY for cities by Roman AQUEDUCTS</a:t>
            </a:r>
            <a:br>
              <a:rPr lang="en-US" sz="2000" dirty="0"/>
            </a:br>
            <a:endParaRPr lang="en-US" sz="2000" dirty="0"/>
          </a:p>
        </p:txBody>
      </p:sp>
      <p:pic>
        <p:nvPicPr>
          <p:cNvPr id="28674" name="Picture 2" descr="Metro Construction Uncovers Possible Oldest Aqueduct in Rome ...">
            <a:extLst>
              <a:ext uri="{FF2B5EF4-FFF2-40B4-BE49-F238E27FC236}">
                <a16:creationId xmlns:a16="http://schemas.microsoft.com/office/drawing/2014/main" id="{8E5CFDC4-8E9D-8C47-AA47-971EF6CB0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E106F4-8743-3243-8064-42D9A822BE26}"/>
              </a:ext>
            </a:extLst>
          </p:cNvPr>
          <p:cNvSpPr/>
          <p:nvPr/>
        </p:nvSpPr>
        <p:spPr>
          <a:xfrm>
            <a:off x="4770748" y="6611779"/>
            <a:ext cx="4572000" cy="246221"/>
          </a:xfrm>
          <a:prstGeom prst="rect">
            <a:avLst/>
          </a:prstGeom>
        </p:spPr>
        <p:txBody>
          <a:bodyPr>
            <a:spAutoFit/>
          </a:bodyPr>
          <a:lstStyle/>
          <a:p>
            <a:r>
              <a:rPr lang="en-US" sz="1000" dirty="0">
                <a:hlinkClick r:id="rId5"/>
              </a:rPr>
              <a:t>https://www.archaeology.org/news/5434-170406-rome-oldest-aqueduct</a:t>
            </a:r>
            <a:r>
              <a:rPr lang="en-US" sz="1000" dirty="0"/>
              <a:t> </a:t>
            </a:r>
          </a:p>
        </p:txBody>
      </p:sp>
      <p:sp>
        <p:nvSpPr>
          <p:cNvPr id="7" name="TextBox 6">
            <a:extLst>
              <a:ext uri="{FF2B5EF4-FFF2-40B4-BE49-F238E27FC236}">
                <a16:creationId xmlns:a16="http://schemas.microsoft.com/office/drawing/2014/main" id="{A15B1FFE-7896-F047-8B94-AC3CBBA02196}"/>
              </a:ext>
            </a:extLst>
          </p:cNvPr>
          <p:cNvSpPr txBox="1"/>
          <p:nvPr/>
        </p:nvSpPr>
        <p:spPr>
          <a:xfrm>
            <a:off x="124120" y="2047"/>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2300 years ago</a:t>
            </a:r>
          </a:p>
        </p:txBody>
      </p:sp>
      <p:sp>
        <p:nvSpPr>
          <p:cNvPr id="4" name="Rectangle 3">
            <a:extLst>
              <a:ext uri="{FF2B5EF4-FFF2-40B4-BE49-F238E27FC236}">
                <a16:creationId xmlns:a16="http://schemas.microsoft.com/office/drawing/2014/main" id="{9C467063-F054-FE49-A423-A4F35FFAFA39}"/>
              </a:ext>
            </a:extLst>
          </p:cNvPr>
          <p:cNvSpPr/>
          <p:nvPr/>
        </p:nvSpPr>
        <p:spPr>
          <a:xfrm>
            <a:off x="6266277" y="402193"/>
            <a:ext cx="2977097" cy="369332"/>
          </a:xfrm>
          <a:prstGeom prst="rect">
            <a:avLst/>
          </a:prstGeom>
        </p:spPr>
        <p:txBody>
          <a:bodyPr wrap="none">
            <a:spAutoFit/>
          </a:bodyPr>
          <a:lstStyle/>
          <a:p>
            <a:r>
              <a:rPr lang="en-US" dirty="0">
                <a:solidFill>
                  <a:schemeClr val="bg1"/>
                </a:solidFill>
              </a:rPr>
              <a:t>Aqua </a:t>
            </a:r>
            <a:r>
              <a:rPr lang="en-US" dirty="0" err="1">
                <a:solidFill>
                  <a:schemeClr val="bg1"/>
                </a:solidFill>
              </a:rPr>
              <a:t>Appia</a:t>
            </a:r>
            <a:r>
              <a:rPr lang="en-US" dirty="0">
                <a:solidFill>
                  <a:schemeClr val="bg1"/>
                </a:solidFill>
              </a:rPr>
              <a:t>, Rome 312 AD</a:t>
            </a:r>
          </a:p>
        </p:txBody>
      </p:sp>
      <p:pic>
        <p:nvPicPr>
          <p:cNvPr id="5" name="Audio 4">
            <a:hlinkClick r:id="" action="ppaction://media"/>
            <a:extLst>
              <a:ext uri="{FF2B5EF4-FFF2-40B4-BE49-F238E27FC236}">
                <a16:creationId xmlns:a16="http://schemas.microsoft.com/office/drawing/2014/main" id="{70B9502B-BB5F-124C-AB19-AA8643421C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3375393"/>
      </p:ext>
    </p:extLst>
  </p:cSld>
  <p:clrMapOvr>
    <a:masterClrMapping/>
  </p:clrMapOvr>
  <p:transition advTm="12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ont du Gard"/>
          <p:cNvPicPr>
            <a:picLocks noChangeAspect="1" noChangeArrowheads="1"/>
          </p:cNvPicPr>
          <p:nvPr/>
        </p:nvPicPr>
        <p:blipFill>
          <a:blip r:embed="rId4" cstate="print"/>
          <a:srcRect/>
          <a:stretch>
            <a:fillRect/>
          </a:stretch>
        </p:blipFill>
        <p:spPr bwMode="auto">
          <a:xfrm>
            <a:off x="0" y="1428750"/>
            <a:ext cx="7239000" cy="5429250"/>
          </a:xfrm>
          <a:prstGeom prst="rect">
            <a:avLst/>
          </a:prstGeom>
          <a:noFill/>
        </p:spPr>
      </p:pic>
      <p:sp>
        <p:nvSpPr>
          <p:cNvPr id="5" name="TextBox 4"/>
          <p:cNvSpPr txBox="1"/>
          <p:nvPr/>
        </p:nvSpPr>
        <p:spPr>
          <a:xfrm>
            <a:off x="7221718" y="3505200"/>
            <a:ext cx="1905000" cy="2031325"/>
          </a:xfrm>
          <a:prstGeom prst="rect">
            <a:avLst/>
          </a:prstGeom>
          <a:noFill/>
        </p:spPr>
        <p:txBody>
          <a:bodyPr wrap="square" rtlCol="0">
            <a:spAutoFit/>
          </a:bodyPr>
          <a:lstStyle/>
          <a:p>
            <a:pPr algn="ctr"/>
            <a:r>
              <a:rPr lang="en-US" dirty="0"/>
              <a:t>“Pont du </a:t>
            </a:r>
            <a:r>
              <a:rPr lang="en-US" dirty="0" err="1"/>
              <a:t>Gard</a:t>
            </a:r>
            <a:r>
              <a:rPr lang="en-US" dirty="0"/>
              <a:t>”</a:t>
            </a:r>
          </a:p>
          <a:p>
            <a:pPr algn="ctr"/>
            <a:r>
              <a:rPr lang="en-US" dirty="0"/>
              <a:t>Aqueduct</a:t>
            </a:r>
          </a:p>
          <a:p>
            <a:pPr algn="ctr"/>
            <a:r>
              <a:rPr lang="en-US" dirty="0"/>
              <a:t>bridge </a:t>
            </a:r>
          </a:p>
          <a:p>
            <a:pPr algn="ctr"/>
            <a:r>
              <a:rPr lang="en-US" dirty="0"/>
              <a:t>in</a:t>
            </a:r>
          </a:p>
          <a:p>
            <a:pPr algn="ctr"/>
            <a:r>
              <a:rPr lang="en-US" dirty="0"/>
              <a:t> southern France</a:t>
            </a:r>
          </a:p>
          <a:p>
            <a:pPr algn="ctr"/>
            <a:endParaRPr lang="en-US" dirty="0"/>
          </a:p>
          <a:p>
            <a:pPr algn="ctr"/>
            <a:r>
              <a:rPr lang="en-US" dirty="0"/>
              <a:t>40-60 AD</a:t>
            </a:r>
          </a:p>
        </p:txBody>
      </p:sp>
      <p:sp>
        <p:nvSpPr>
          <p:cNvPr id="7" name="TextBox 6">
            <a:extLst>
              <a:ext uri="{FF2B5EF4-FFF2-40B4-BE49-F238E27FC236}">
                <a16:creationId xmlns:a16="http://schemas.microsoft.com/office/drawing/2014/main" id="{412982E1-9A25-7041-A420-CF7A340CBAC2}"/>
              </a:ext>
            </a:extLst>
          </p:cNvPr>
          <p:cNvSpPr txBox="1"/>
          <p:nvPr/>
        </p:nvSpPr>
        <p:spPr>
          <a:xfrm>
            <a:off x="124120" y="2047"/>
            <a:ext cx="1774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2" name="Audio 1">
            <a:hlinkClick r:id="" action="ppaction://media"/>
            <a:extLst>
              <a:ext uri="{FF2B5EF4-FFF2-40B4-BE49-F238E27FC236}">
                <a16:creationId xmlns:a16="http://schemas.microsoft.com/office/drawing/2014/main" id="{C04B1C1D-CE91-D944-99C5-473500E94D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45374057"/>
      </p:ext>
    </p:extLst>
  </p:cSld>
  <p:clrMapOvr>
    <a:masterClrMapping/>
  </p:clrMapOvr>
  <p:transition advTm="36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mage result for map of roman aqueducts"/>
          <p:cNvPicPr>
            <a:picLocks noChangeAspect="1" noChangeArrowheads="1"/>
          </p:cNvPicPr>
          <p:nvPr/>
        </p:nvPicPr>
        <p:blipFill>
          <a:blip r:embed="rId4" cstate="print"/>
          <a:srcRect/>
          <a:stretch>
            <a:fillRect/>
          </a:stretch>
        </p:blipFill>
        <p:spPr bwMode="auto">
          <a:xfrm>
            <a:off x="0" y="920338"/>
            <a:ext cx="9144000" cy="5937662"/>
          </a:xfrm>
          <a:prstGeom prst="rect">
            <a:avLst/>
          </a:prstGeom>
          <a:noFill/>
        </p:spPr>
      </p:pic>
      <p:sp>
        <p:nvSpPr>
          <p:cNvPr id="2" name="Title 1"/>
          <p:cNvSpPr>
            <a:spLocks noGrp="1"/>
          </p:cNvSpPr>
          <p:nvPr>
            <p:ph type="title"/>
          </p:nvPr>
        </p:nvSpPr>
        <p:spPr>
          <a:xfrm>
            <a:off x="0" y="609600"/>
            <a:ext cx="9144000" cy="304800"/>
          </a:xfrm>
        </p:spPr>
        <p:txBody>
          <a:bodyPr>
            <a:noAutofit/>
          </a:bodyPr>
          <a:lstStyle/>
          <a:p>
            <a:r>
              <a:rPr lang="en-US" sz="900" dirty="0"/>
              <a:t>SOURCE: </a:t>
            </a:r>
            <a:r>
              <a:rPr lang="en-US" sz="900" dirty="0">
                <a:hlinkClick r:id="rId5"/>
              </a:rPr>
              <a:t>https://www.britannica.com/technology/aqueduct-engineering</a:t>
            </a:r>
            <a:r>
              <a:rPr lang="en-US" sz="900" dirty="0"/>
              <a:t>  </a:t>
            </a:r>
            <a:r>
              <a:rPr lang="en-US" sz="900" dirty="0">
                <a:hlinkClick r:id="rId6"/>
              </a:rPr>
              <a:t>http://www.crystalinks.com/romeroads.html</a:t>
            </a:r>
            <a:endParaRPr lang="en-US" sz="2000" dirty="0"/>
          </a:p>
        </p:txBody>
      </p:sp>
      <p:sp>
        <p:nvSpPr>
          <p:cNvPr id="5" name="Title 1"/>
          <p:cNvSpPr txBox="1">
            <a:spLocks/>
          </p:cNvSpPr>
          <p:nvPr/>
        </p:nvSpPr>
        <p:spPr>
          <a:xfrm>
            <a:off x="152400" y="152400"/>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a:t>
            </a:r>
            <a:r>
              <a:rPr kumimoji="0" lang="en-US" sz="3600" b="1" i="0" u="none" strike="noStrike" kern="1200" cap="none" spc="0" normalizeH="0" noProof="0" dirty="0">
                <a:ln w="6350">
                  <a:noFill/>
                </a:ln>
                <a:solidFill>
                  <a:schemeClr val="bg1"/>
                </a:solidFill>
                <a:effectLst/>
                <a:uLnTx/>
                <a:uFillTx/>
                <a:latin typeface="Arial Narrow" pitchFamily="34" charset="0"/>
                <a:ea typeface="+mj-ea"/>
                <a:cs typeface="+mj-cs"/>
              </a:rPr>
              <a:t> </a:t>
            </a: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AQUEDUCTS</a:t>
            </a:r>
            <a:b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p:cNvSpPr txBox="1"/>
          <p:nvPr/>
        </p:nvSpPr>
        <p:spPr>
          <a:xfrm>
            <a:off x="3581400" y="914400"/>
            <a:ext cx="5562600" cy="1015663"/>
          </a:xfrm>
          <a:prstGeom prst="rect">
            <a:avLst/>
          </a:prstGeom>
          <a:noFill/>
        </p:spPr>
        <p:txBody>
          <a:bodyPr wrap="square" rtlCol="0">
            <a:spAutoFit/>
          </a:bodyPr>
          <a:lstStyle/>
          <a:p>
            <a:pPr algn="r"/>
            <a:r>
              <a:rPr lang="en-US" sz="2000" dirty="0">
                <a:solidFill>
                  <a:schemeClr val="bg1"/>
                </a:solidFill>
                <a:latin typeface="Arial Narrow" pitchFamily="34" charset="0"/>
              </a:rPr>
              <a:t>Often using only gravity to lead water along a continuous sloping gradient from up to 57 miles away. Rome had eleven aqueducts during time of the Roman Empire.  </a:t>
            </a:r>
          </a:p>
        </p:txBody>
      </p:sp>
      <p:sp>
        <p:nvSpPr>
          <p:cNvPr id="7" name="TextBox 6"/>
          <p:cNvSpPr txBox="1"/>
          <p:nvPr/>
        </p:nvSpPr>
        <p:spPr>
          <a:xfrm>
            <a:off x="3886200" y="3886200"/>
            <a:ext cx="5257800" cy="707886"/>
          </a:xfrm>
          <a:prstGeom prst="rect">
            <a:avLst/>
          </a:prstGeom>
          <a:noFill/>
        </p:spPr>
        <p:txBody>
          <a:bodyPr wrap="square" rtlCol="0">
            <a:spAutoFit/>
          </a:bodyPr>
          <a:lstStyle/>
          <a:p>
            <a:pPr algn="r"/>
            <a:r>
              <a:rPr lang="en-US" sz="2000" dirty="0">
                <a:solidFill>
                  <a:schemeClr val="bg1"/>
                </a:solidFill>
                <a:latin typeface="Arial Narrow" pitchFamily="34" charset="0"/>
              </a:rPr>
              <a:t>Using enclosed pipes that can be pressurized, and pumps if needed, to get water to destination</a:t>
            </a:r>
          </a:p>
        </p:txBody>
      </p:sp>
      <p:sp>
        <p:nvSpPr>
          <p:cNvPr id="8" name="TextBox 7">
            <a:extLst>
              <a:ext uri="{FF2B5EF4-FFF2-40B4-BE49-F238E27FC236}">
                <a16:creationId xmlns:a16="http://schemas.microsoft.com/office/drawing/2014/main" id="{A009F67D-13F1-4C4E-9698-7CC626A068D4}"/>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&gt;2000 years ago</a:t>
            </a:r>
          </a:p>
        </p:txBody>
      </p:sp>
      <p:pic>
        <p:nvPicPr>
          <p:cNvPr id="3" name="Audio 2">
            <a:hlinkClick r:id="" action="ppaction://media"/>
            <a:extLst>
              <a:ext uri="{FF2B5EF4-FFF2-40B4-BE49-F238E27FC236}">
                <a16:creationId xmlns:a16="http://schemas.microsoft.com/office/drawing/2014/main" id="{8F5B760C-B483-5A45-9B83-00A2538DEA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95762"/>
            <a:ext cx="570345" cy="570345"/>
          </a:xfrm>
          <a:prstGeom prst="rect">
            <a:avLst/>
          </a:prstGeom>
        </p:spPr>
      </p:pic>
    </p:spTree>
    <p:extLst>
      <p:ext uri="{BB962C8B-B14F-4D97-AF65-F5344CB8AC3E}">
        <p14:creationId xmlns:p14="http://schemas.microsoft.com/office/powerpoint/2010/main" val="2925236042"/>
      </p:ext>
    </p:extLst>
  </p:cSld>
  <p:clrMapOvr>
    <a:masterClrMapping/>
  </p:clrMapOvr>
  <p:transition advTm="7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7600"/>
            <a:ext cx="4648200" cy="304800"/>
          </a:xfrm>
        </p:spPr>
        <p:txBody>
          <a:bodyPr>
            <a:noAutofit/>
          </a:bodyPr>
          <a:lstStyle/>
          <a:p>
            <a:r>
              <a:rPr lang="en-US" sz="800" dirty="0">
                <a:hlinkClick r:id="rId4"/>
              </a:rPr>
              <a:t>https://sites.google.com/site/theromanaqueducts/design</a:t>
            </a:r>
            <a:r>
              <a:rPr lang="en-US" sz="800" dirty="0"/>
              <a:t> </a:t>
            </a:r>
          </a:p>
        </p:txBody>
      </p:sp>
      <p:sp>
        <p:nvSpPr>
          <p:cNvPr id="5" name="Title 1"/>
          <p:cNvSpPr txBox="1">
            <a:spLocks/>
          </p:cNvSpPr>
          <p:nvPr/>
        </p:nvSpPr>
        <p:spPr>
          <a:xfrm>
            <a:off x="304014" y="608029"/>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a:noFill/>
                </a:ln>
                <a:solidFill>
                  <a:schemeClr val="bg1"/>
                </a:solidFill>
                <a:effectLst/>
                <a:uLnTx/>
                <a:uFillTx/>
                <a:latin typeface="Arial Narrow" pitchFamily="34" charset="0"/>
                <a:ea typeface="+mj-ea"/>
                <a:cs typeface="+mj-cs"/>
              </a:rPr>
              <a:t>WATER SUPPLY for cities by AQUEDUCTS</a:t>
            </a:r>
            <a:br>
              <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p:cNvSpPr txBox="1"/>
          <p:nvPr/>
        </p:nvSpPr>
        <p:spPr>
          <a:xfrm>
            <a:off x="304800" y="914400"/>
            <a:ext cx="8839200" cy="707886"/>
          </a:xfrm>
          <a:prstGeom prst="rect">
            <a:avLst/>
          </a:prstGeom>
          <a:noFill/>
        </p:spPr>
        <p:txBody>
          <a:bodyPr wrap="square" rtlCol="0">
            <a:spAutoFit/>
          </a:bodyPr>
          <a:lstStyle/>
          <a:p>
            <a:r>
              <a:rPr lang="en-US" sz="2000" dirty="0">
                <a:solidFill>
                  <a:schemeClr val="bg1"/>
                </a:solidFill>
                <a:latin typeface="Arial Narrow" pitchFamily="34" charset="0"/>
              </a:rPr>
              <a:t>Parts of some Roman Aqueducts could however span large valleys by using</a:t>
            </a:r>
          </a:p>
          <a:p>
            <a:r>
              <a:rPr lang="en-US" sz="2000" dirty="0">
                <a:solidFill>
                  <a:schemeClr val="bg1"/>
                </a:solidFill>
                <a:latin typeface="Arial Narrow" pitchFamily="34" charset="0"/>
              </a:rPr>
              <a:t> “Inverted Siphons”  </a:t>
            </a:r>
          </a:p>
        </p:txBody>
      </p:sp>
      <p:sp>
        <p:nvSpPr>
          <p:cNvPr id="7" name="TextBox 6"/>
          <p:cNvSpPr txBox="1"/>
          <p:nvPr/>
        </p:nvSpPr>
        <p:spPr>
          <a:xfrm>
            <a:off x="5257800" y="6150114"/>
            <a:ext cx="3886200" cy="553998"/>
          </a:xfrm>
          <a:prstGeom prst="rect">
            <a:avLst/>
          </a:prstGeom>
          <a:noFill/>
        </p:spPr>
        <p:txBody>
          <a:bodyPr wrap="square" rtlCol="0">
            <a:spAutoFit/>
          </a:bodyPr>
          <a:lstStyle/>
          <a:p>
            <a:r>
              <a:rPr lang="en-US" sz="2000" dirty="0">
                <a:solidFill>
                  <a:schemeClr val="bg1"/>
                </a:solidFill>
                <a:latin typeface="Arial Narrow" pitchFamily="34" charset="0"/>
              </a:rPr>
              <a:t>“Patera” Siphon </a:t>
            </a:r>
            <a:r>
              <a:rPr lang="en-US" sz="2000" dirty="0" err="1">
                <a:solidFill>
                  <a:schemeClr val="bg1"/>
                </a:solidFill>
                <a:latin typeface="Arial Narrow" pitchFamily="34" charset="0"/>
              </a:rPr>
              <a:t>Aquaduct</a:t>
            </a:r>
            <a:r>
              <a:rPr lang="en-US" sz="2000" dirty="0">
                <a:solidFill>
                  <a:schemeClr val="bg1"/>
                </a:solidFill>
                <a:latin typeface="Arial Narrow" pitchFamily="34" charset="0"/>
              </a:rPr>
              <a:t> in Turkey </a:t>
            </a:r>
            <a:r>
              <a:rPr lang="en-US" sz="1000" dirty="0">
                <a:solidFill>
                  <a:schemeClr val="bg1"/>
                </a:solidFill>
                <a:latin typeface="Arial Narrow" pitchFamily="34" charset="0"/>
                <a:hlinkClick r:id="rId5"/>
              </a:rPr>
              <a:t>http://www.romanaqueducts.info/aquasite/index.html</a:t>
            </a:r>
            <a:r>
              <a:rPr lang="en-US" sz="1000" dirty="0">
                <a:solidFill>
                  <a:schemeClr val="bg1"/>
                </a:solidFill>
                <a:latin typeface="Arial Narrow" pitchFamily="34" charset="0"/>
              </a:rPr>
              <a:t> </a:t>
            </a:r>
          </a:p>
        </p:txBody>
      </p:sp>
      <p:pic>
        <p:nvPicPr>
          <p:cNvPr id="1026" name="Picture 2" descr="Image result for roman siphon"/>
          <p:cNvPicPr>
            <a:picLocks noChangeAspect="1" noChangeArrowheads="1"/>
          </p:cNvPicPr>
          <p:nvPr/>
        </p:nvPicPr>
        <p:blipFill>
          <a:blip r:embed="rId6" cstate="print"/>
          <a:srcRect/>
          <a:stretch>
            <a:fillRect/>
          </a:stretch>
        </p:blipFill>
        <p:spPr bwMode="auto">
          <a:xfrm>
            <a:off x="5257800" y="1447800"/>
            <a:ext cx="3505200" cy="4670103"/>
          </a:xfrm>
          <a:prstGeom prst="rect">
            <a:avLst/>
          </a:prstGeom>
          <a:noFill/>
        </p:spPr>
      </p:pic>
      <p:pic>
        <p:nvPicPr>
          <p:cNvPr id="1028" name="Picture 4" descr="Image result for roman siphon"/>
          <p:cNvPicPr>
            <a:picLocks noChangeAspect="1" noChangeArrowheads="1"/>
          </p:cNvPicPr>
          <p:nvPr/>
        </p:nvPicPr>
        <p:blipFill>
          <a:blip r:embed="rId7" cstate="print"/>
          <a:srcRect/>
          <a:stretch>
            <a:fillRect/>
          </a:stretch>
        </p:blipFill>
        <p:spPr bwMode="auto">
          <a:xfrm>
            <a:off x="381000" y="1828800"/>
            <a:ext cx="4495800" cy="1896334"/>
          </a:xfrm>
          <a:prstGeom prst="rect">
            <a:avLst/>
          </a:prstGeom>
          <a:noFill/>
        </p:spPr>
      </p:pic>
      <p:pic>
        <p:nvPicPr>
          <p:cNvPr id="1030" name="Picture 6" descr="siphon"/>
          <p:cNvPicPr>
            <a:picLocks noChangeAspect="1" noChangeArrowheads="1"/>
          </p:cNvPicPr>
          <p:nvPr/>
        </p:nvPicPr>
        <p:blipFill>
          <a:blip r:embed="rId8" cstate="print"/>
          <a:srcRect/>
          <a:stretch>
            <a:fillRect/>
          </a:stretch>
        </p:blipFill>
        <p:spPr bwMode="auto">
          <a:xfrm>
            <a:off x="533400" y="4114800"/>
            <a:ext cx="1828800" cy="2237064"/>
          </a:xfrm>
          <a:prstGeom prst="rect">
            <a:avLst/>
          </a:prstGeom>
          <a:noFill/>
        </p:spPr>
      </p:pic>
      <p:sp>
        <p:nvSpPr>
          <p:cNvPr id="10" name="Title 1"/>
          <p:cNvSpPr txBox="1">
            <a:spLocks/>
          </p:cNvSpPr>
          <p:nvPr/>
        </p:nvSpPr>
        <p:spPr>
          <a:xfrm>
            <a:off x="533400" y="6400800"/>
            <a:ext cx="3505200" cy="304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2000" b="1" dirty="0">
                <a:ln w="6350">
                  <a:noFill/>
                </a:ln>
                <a:solidFill>
                  <a:schemeClr val="bg1"/>
                </a:solidFill>
                <a:effectLst>
                  <a:outerShdw blurRad="114300" dist="101600" dir="2700000" algn="tl" rotWithShape="0">
                    <a:srgbClr val="000000">
                      <a:alpha val="40000"/>
                    </a:srgbClr>
                  </a:outerShdw>
                </a:effectLst>
                <a:latin typeface="+mj-lt"/>
                <a:ea typeface="+mj-ea"/>
                <a:cs typeface="+mj-cs"/>
              </a:rPr>
              <a:t>A Siphon</a:t>
            </a:r>
          </a:p>
          <a:p>
            <a:pPr lvl="0" algn="ctr">
              <a:spcBef>
                <a:spcPct val="0"/>
              </a:spcBef>
            </a:pPr>
            <a:r>
              <a:rPr lang="en-US" sz="800" b="1" dirty="0">
                <a:ln w="6350">
                  <a:noFill/>
                </a:ln>
                <a:solidFill>
                  <a:schemeClr val="bg1"/>
                </a:solidFill>
                <a:effectLst>
                  <a:outerShdw blurRad="114300" dist="101600" dir="2700000" algn="tl" rotWithShape="0">
                    <a:srgbClr val="000000">
                      <a:alpha val="40000"/>
                    </a:srgbClr>
                  </a:outerShdw>
                </a:effectLst>
                <a:latin typeface="+mj-lt"/>
                <a:ea typeface="+mj-ea"/>
                <a:cs typeface="+mj-cs"/>
              </a:rPr>
              <a:t> </a:t>
            </a:r>
            <a:r>
              <a:rPr lang="en-US" sz="800" b="1"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hlinkClick r:id="rId9"/>
              </a:rPr>
              <a:t>https://www.britannica.com/technology/siphon-instrument/media/546445/129487</a:t>
            </a:r>
            <a:r>
              <a:rPr lang="en-US" sz="800" b="1"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rPr>
              <a:t> </a:t>
            </a:r>
            <a:endParaRPr kumimoji="0" lang="en-US" sz="800" b="1" i="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Arial Narrow" pitchFamily="34" charset="0"/>
              <a:ea typeface="+mj-ea"/>
              <a:cs typeface="+mj-cs"/>
            </a:endParaRPr>
          </a:p>
        </p:txBody>
      </p:sp>
      <p:sp>
        <p:nvSpPr>
          <p:cNvPr id="11" name="TextBox 10">
            <a:extLst>
              <a:ext uri="{FF2B5EF4-FFF2-40B4-BE49-F238E27FC236}">
                <a16:creationId xmlns:a16="http://schemas.microsoft.com/office/drawing/2014/main" id="{43A612B2-A2DE-BB48-90C4-F978F79D0343}"/>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&gt;2000 years ago</a:t>
            </a:r>
          </a:p>
        </p:txBody>
      </p:sp>
      <p:pic>
        <p:nvPicPr>
          <p:cNvPr id="3" name="Audio 2">
            <a:hlinkClick r:id="" action="ppaction://media"/>
            <a:extLst>
              <a:ext uri="{FF2B5EF4-FFF2-40B4-BE49-F238E27FC236}">
                <a16:creationId xmlns:a16="http://schemas.microsoft.com/office/drawing/2014/main" id="{EEB14381-8270-414E-966E-73A789BB82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2644" y="6400800"/>
            <a:ext cx="457200" cy="457200"/>
          </a:xfrm>
          <a:prstGeom prst="rect">
            <a:avLst/>
          </a:prstGeom>
        </p:spPr>
      </p:pic>
    </p:spTree>
    <p:extLst>
      <p:ext uri="{BB962C8B-B14F-4D97-AF65-F5344CB8AC3E}">
        <p14:creationId xmlns:p14="http://schemas.microsoft.com/office/powerpoint/2010/main" val="619697337"/>
      </p:ext>
    </p:extLst>
  </p:cSld>
  <p:clrMapOvr>
    <a:masterClrMapping/>
  </p:clrMapOvr>
  <p:transition advTm="1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9144000" cy="304800"/>
          </a:xfrm>
        </p:spPr>
        <p:txBody>
          <a:bodyPr>
            <a:noAutofit/>
          </a:bodyPr>
          <a:lstStyle/>
          <a:p>
            <a:r>
              <a:rPr lang="en-US" sz="900" dirty="0"/>
              <a:t>SOURCE:   </a:t>
            </a:r>
            <a:r>
              <a:rPr lang="en-US" sz="900" dirty="0">
                <a:hlinkClick r:id="rId4"/>
              </a:rPr>
              <a:t>http://www.romanaqueducts.info/introduction/</a:t>
            </a:r>
            <a:r>
              <a:rPr lang="en-US" sz="900" dirty="0"/>
              <a:t> </a:t>
            </a:r>
            <a:br>
              <a:rPr lang="en-US" sz="900" dirty="0"/>
            </a:br>
            <a:br>
              <a:rPr lang="en-US" sz="2000" dirty="0"/>
            </a:br>
            <a:endParaRPr lang="en-US" sz="2000" dirty="0"/>
          </a:p>
        </p:txBody>
      </p:sp>
      <p:sp>
        <p:nvSpPr>
          <p:cNvPr id="5" name="Title 1"/>
          <p:cNvSpPr txBox="1">
            <a:spLocks/>
          </p:cNvSpPr>
          <p:nvPr/>
        </p:nvSpPr>
        <p:spPr>
          <a:xfrm>
            <a:off x="152400" y="152400"/>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AQUEDUCT</a:t>
            </a:r>
            <a:r>
              <a:rPr kumimoji="0" lang="en-US" sz="3600" b="1" i="0" u="none" strike="noStrike" kern="1200" cap="none" spc="0" normalizeH="0" noProof="0" dirty="0">
                <a:ln w="6350">
                  <a:noFill/>
                </a:ln>
                <a:solidFill>
                  <a:schemeClr val="bg1"/>
                </a:solidFill>
                <a:effectLst/>
                <a:uLnTx/>
                <a:uFillTx/>
                <a:latin typeface="Arial Narrow" pitchFamily="34" charset="0"/>
                <a:ea typeface="+mj-ea"/>
                <a:cs typeface="+mj-cs"/>
              </a:rPr>
              <a:t> BRIDGES</a:t>
            </a:r>
            <a:b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4274" name="Picture 2" descr="Image result for roman aqueducts drawing"/>
          <p:cNvPicPr>
            <a:picLocks noChangeAspect="1" noChangeArrowheads="1"/>
          </p:cNvPicPr>
          <p:nvPr/>
        </p:nvPicPr>
        <p:blipFill>
          <a:blip r:embed="rId5" cstate="print"/>
          <a:srcRect/>
          <a:stretch>
            <a:fillRect/>
          </a:stretch>
        </p:blipFill>
        <p:spPr bwMode="auto">
          <a:xfrm>
            <a:off x="990600" y="914400"/>
            <a:ext cx="7315200" cy="5792286"/>
          </a:xfrm>
          <a:prstGeom prst="rect">
            <a:avLst/>
          </a:prstGeom>
          <a:noFill/>
        </p:spPr>
      </p:pic>
      <p:sp>
        <p:nvSpPr>
          <p:cNvPr id="6" name="TextBox 5">
            <a:extLst>
              <a:ext uri="{FF2B5EF4-FFF2-40B4-BE49-F238E27FC236}">
                <a16:creationId xmlns:a16="http://schemas.microsoft.com/office/drawing/2014/main" id="{0573A322-49AF-454E-BE44-5853025DBAD1}"/>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&gt;2000 years ago</a:t>
            </a:r>
          </a:p>
        </p:txBody>
      </p:sp>
      <p:pic>
        <p:nvPicPr>
          <p:cNvPr id="3" name="Audio 2">
            <a:hlinkClick r:id="" action="ppaction://media"/>
            <a:extLst>
              <a:ext uri="{FF2B5EF4-FFF2-40B4-BE49-F238E27FC236}">
                <a16:creationId xmlns:a16="http://schemas.microsoft.com/office/drawing/2014/main" id="{6911B43C-E285-CA43-8FC7-5AB2508CF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9033" y="5992253"/>
            <a:ext cx="812800" cy="812800"/>
          </a:xfrm>
          <a:prstGeom prst="rect">
            <a:avLst/>
          </a:prstGeom>
        </p:spPr>
      </p:pic>
    </p:spTree>
    <p:extLst>
      <p:ext uri="{BB962C8B-B14F-4D97-AF65-F5344CB8AC3E}">
        <p14:creationId xmlns:p14="http://schemas.microsoft.com/office/powerpoint/2010/main" val="2380798459"/>
      </p:ext>
    </p:extLst>
  </p:cSld>
  <p:clrMapOvr>
    <a:masterClrMapping/>
  </p:clrMapOvr>
  <p:transition advTm="6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43000" y="281609"/>
            <a:ext cx="9144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AQUEDUCT</a:t>
            </a:r>
            <a:r>
              <a:rPr kumimoji="0" lang="en-US" sz="2800" b="1" i="0" u="none" strike="noStrike" kern="1200" cap="none" spc="0" normalizeH="0" noProof="0" dirty="0">
                <a:ln w="6350">
                  <a:noFill/>
                </a:ln>
                <a:solidFill>
                  <a:schemeClr val="bg1"/>
                </a:solidFill>
                <a:effectLst/>
                <a:uLnTx/>
                <a:uFillTx/>
                <a:latin typeface="Arial Narrow" pitchFamily="34" charset="0"/>
                <a:ea typeface="+mj-ea"/>
                <a:cs typeface="+mj-cs"/>
              </a:rPr>
              <a:t> CHANNELS (underground conduits)</a:t>
            </a:r>
            <a:br>
              <a:rPr kumimoji="0" lang="en-US"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57346" name="Picture 2" descr="http://www.romanaqueducts.info/aquasite/foto/tekconduitmodel.jpg"/>
          <p:cNvPicPr>
            <a:picLocks noChangeAspect="1" noChangeArrowheads="1"/>
          </p:cNvPicPr>
          <p:nvPr/>
        </p:nvPicPr>
        <p:blipFill>
          <a:blip r:embed="rId4" cstate="print"/>
          <a:srcRect/>
          <a:stretch>
            <a:fillRect/>
          </a:stretch>
        </p:blipFill>
        <p:spPr bwMode="auto">
          <a:xfrm>
            <a:off x="0" y="944217"/>
            <a:ext cx="5181600" cy="5913783"/>
          </a:xfrm>
          <a:prstGeom prst="rect">
            <a:avLst/>
          </a:prstGeom>
          <a:noFill/>
        </p:spPr>
      </p:pic>
      <p:pic>
        <p:nvPicPr>
          <p:cNvPr id="57348" name="Picture 4" descr="http://www.romanaqueducts.info/aquasite/mini/tekroofCD.jpg"/>
          <p:cNvPicPr>
            <a:picLocks noChangeAspect="1" noChangeArrowheads="1"/>
          </p:cNvPicPr>
          <p:nvPr/>
        </p:nvPicPr>
        <p:blipFill>
          <a:blip r:embed="rId5" cstate="print"/>
          <a:srcRect/>
          <a:stretch>
            <a:fillRect/>
          </a:stretch>
        </p:blipFill>
        <p:spPr bwMode="auto">
          <a:xfrm>
            <a:off x="5791200" y="4724400"/>
            <a:ext cx="2857500" cy="1905000"/>
          </a:xfrm>
          <a:prstGeom prst="rect">
            <a:avLst/>
          </a:prstGeom>
          <a:noFill/>
        </p:spPr>
      </p:pic>
      <p:pic>
        <p:nvPicPr>
          <p:cNvPr id="57350" name="Picture 6" descr="http://www.romanaqueducts.info/aquasite/mini/tekroofAB.jpg"/>
          <p:cNvPicPr>
            <a:picLocks noChangeAspect="1" noChangeArrowheads="1"/>
          </p:cNvPicPr>
          <p:nvPr/>
        </p:nvPicPr>
        <p:blipFill>
          <a:blip r:embed="rId6" cstate="print"/>
          <a:srcRect/>
          <a:stretch>
            <a:fillRect/>
          </a:stretch>
        </p:blipFill>
        <p:spPr bwMode="auto">
          <a:xfrm>
            <a:off x="5791200" y="2667000"/>
            <a:ext cx="2857500" cy="1905000"/>
          </a:xfrm>
          <a:prstGeom prst="rect">
            <a:avLst/>
          </a:prstGeom>
          <a:noFill/>
        </p:spPr>
      </p:pic>
      <p:sp>
        <p:nvSpPr>
          <p:cNvPr id="11" name="Title 1"/>
          <p:cNvSpPr>
            <a:spLocks noGrp="1"/>
          </p:cNvSpPr>
          <p:nvPr>
            <p:ph type="title"/>
          </p:nvPr>
        </p:nvSpPr>
        <p:spPr>
          <a:xfrm>
            <a:off x="-152400" y="838200"/>
            <a:ext cx="9144000" cy="304800"/>
          </a:xfrm>
        </p:spPr>
        <p:txBody>
          <a:bodyPr>
            <a:noAutofit/>
          </a:bodyPr>
          <a:lstStyle/>
          <a:p>
            <a:r>
              <a:rPr lang="en-US" sz="900" dirty="0"/>
              <a:t>SOURCE:   </a:t>
            </a:r>
            <a:r>
              <a:rPr lang="en-US" sz="900" dirty="0">
                <a:hlinkClick r:id="rId7"/>
              </a:rPr>
              <a:t>http://www.romanaqueducts.info/introduction/</a:t>
            </a:r>
            <a:r>
              <a:rPr lang="en-US" sz="900" dirty="0"/>
              <a:t> </a:t>
            </a:r>
            <a:br>
              <a:rPr lang="en-US" sz="900" dirty="0"/>
            </a:br>
            <a:br>
              <a:rPr lang="en-US" sz="2000" dirty="0"/>
            </a:br>
            <a:endParaRPr lang="en-US" sz="2000" dirty="0"/>
          </a:p>
        </p:txBody>
      </p:sp>
      <p:sp>
        <p:nvSpPr>
          <p:cNvPr id="8" name="TextBox 7">
            <a:extLst>
              <a:ext uri="{FF2B5EF4-FFF2-40B4-BE49-F238E27FC236}">
                <a16:creationId xmlns:a16="http://schemas.microsoft.com/office/drawing/2014/main" id="{D7A7838B-CB65-B848-9BF9-EAE75440BF63}"/>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&gt;2000 years ago</a:t>
            </a:r>
          </a:p>
        </p:txBody>
      </p:sp>
      <p:pic>
        <p:nvPicPr>
          <p:cNvPr id="2" name="Audio 1">
            <a:hlinkClick r:id="" action="ppaction://media"/>
            <a:extLst>
              <a:ext uri="{FF2B5EF4-FFF2-40B4-BE49-F238E27FC236}">
                <a16:creationId xmlns:a16="http://schemas.microsoft.com/office/drawing/2014/main" id="{E668ADBB-1A91-5143-8EB1-30DEFE2EEB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9301387"/>
      </p:ext>
    </p:extLst>
  </p:cSld>
  <p:clrMapOvr>
    <a:masterClrMapping/>
  </p:clrMapOvr>
  <p:transition advTm="35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304800"/>
          </a:xfrm>
        </p:spPr>
        <p:txBody>
          <a:bodyPr>
            <a:noAutofit/>
          </a:bodyPr>
          <a:lstStyle/>
          <a:p>
            <a:r>
              <a:rPr lang="en-US" sz="2000" dirty="0"/>
              <a:t>SOURCE  </a:t>
            </a:r>
            <a:r>
              <a:rPr lang="en-US" sz="2000" dirty="0">
                <a:hlinkClick r:id="rId5"/>
              </a:rPr>
              <a:t>http://www.romanaqueducts.info/aquasite/</a:t>
            </a:r>
            <a:endParaRPr lang="en-US" sz="2000" dirty="0"/>
          </a:p>
        </p:txBody>
      </p:sp>
      <p:sp>
        <p:nvSpPr>
          <p:cNvPr id="5" name="Title 1"/>
          <p:cNvSpPr txBox="1">
            <a:spLocks/>
          </p:cNvSpPr>
          <p:nvPr/>
        </p:nvSpPr>
        <p:spPr>
          <a:xfrm>
            <a:off x="838200" y="184666"/>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AQUEDUCTS</a:t>
            </a:r>
            <a:b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27" name="Picture 3"/>
          <p:cNvPicPr>
            <a:picLocks noChangeAspect="1" noChangeArrowheads="1"/>
          </p:cNvPicPr>
          <p:nvPr/>
        </p:nvPicPr>
        <p:blipFill>
          <a:blip r:embed="rId6" cstate="print"/>
          <a:srcRect/>
          <a:stretch>
            <a:fillRect/>
          </a:stretch>
        </p:blipFill>
        <p:spPr bwMode="auto">
          <a:xfrm>
            <a:off x="533400" y="896681"/>
            <a:ext cx="8077200" cy="5961319"/>
          </a:xfrm>
          <a:prstGeom prst="rect">
            <a:avLst/>
          </a:prstGeom>
          <a:noFill/>
          <a:ln w="9525">
            <a:noFill/>
            <a:miter lim="800000"/>
            <a:headEnd/>
            <a:tailEnd/>
          </a:ln>
        </p:spPr>
      </p:pic>
      <p:sp>
        <p:nvSpPr>
          <p:cNvPr id="6" name="TextBox 5">
            <a:extLst>
              <a:ext uri="{FF2B5EF4-FFF2-40B4-BE49-F238E27FC236}">
                <a16:creationId xmlns:a16="http://schemas.microsoft.com/office/drawing/2014/main" id="{47A5EE1A-AD53-AF4F-BB8F-59FEE462805B}"/>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&gt;2000 years ago</a:t>
            </a:r>
          </a:p>
        </p:txBody>
      </p:sp>
      <p:pic>
        <p:nvPicPr>
          <p:cNvPr id="3" name="Audio 2">
            <a:hlinkClick r:id="" action="ppaction://media"/>
            <a:extLst>
              <a:ext uri="{FF2B5EF4-FFF2-40B4-BE49-F238E27FC236}">
                <a16:creationId xmlns:a16="http://schemas.microsoft.com/office/drawing/2014/main" id="{E188E012-8C84-0B45-8BDC-7FD0EBDB14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4633" y="6324600"/>
            <a:ext cx="457200" cy="457200"/>
          </a:xfrm>
          <a:prstGeom prst="rect">
            <a:avLst/>
          </a:prstGeom>
        </p:spPr>
      </p:pic>
    </p:spTree>
    <p:extLst>
      <p:ext uri="{BB962C8B-B14F-4D97-AF65-F5344CB8AC3E}">
        <p14:creationId xmlns:p14="http://schemas.microsoft.com/office/powerpoint/2010/main" val="2917613569"/>
      </p:ext>
    </p:extLst>
  </p:cSld>
  <p:clrMapOvr>
    <a:masterClrMapping/>
  </p:clrMapOvr>
  <p:transition advTm="11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304800"/>
          </a:xfrm>
        </p:spPr>
        <p:txBody>
          <a:bodyPr>
            <a:noAutofit/>
          </a:bodyPr>
          <a:lstStyle/>
          <a:p>
            <a:br>
              <a:rPr lang="en-US" sz="900" dirty="0"/>
            </a:br>
            <a:br>
              <a:rPr lang="en-US" sz="2000" dirty="0"/>
            </a:br>
            <a:endParaRPr lang="en-US" sz="2000" dirty="0"/>
          </a:p>
        </p:txBody>
      </p:sp>
      <p:sp>
        <p:nvSpPr>
          <p:cNvPr id="5" name="Title 1"/>
          <p:cNvSpPr txBox="1">
            <a:spLocks/>
          </p:cNvSpPr>
          <p:nvPr/>
        </p:nvSpPr>
        <p:spPr>
          <a:xfrm>
            <a:off x="0" y="152400"/>
            <a:ext cx="9067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a:noFill/>
                </a:ln>
                <a:solidFill>
                  <a:schemeClr val="bg1"/>
                </a:solidFill>
                <a:effectLst/>
                <a:uLnTx/>
                <a:uFillTx/>
                <a:latin typeface="Arial Narrow" pitchFamily="34" charset="0"/>
                <a:ea typeface="+mj-ea"/>
                <a:cs typeface="+mj-cs"/>
              </a:rPr>
              <a:t>WATER MILLS</a:t>
            </a:r>
            <a:endPar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3" name="Rectangle 2">
            <a:extLst>
              <a:ext uri="{FF2B5EF4-FFF2-40B4-BE49-F238E27FC236}">
                <a16:creationId xmlns:a16="http://schemas.microsoft.com/office/drawing/2014/main" id="{9B2E5F2E-044F-1843-AE09-7A1EBD64D921}"/>
              </a:ext>
            </a:extLst>
          </p:cNvPr>
          <p:cNvSpPr/>
          <p:nvPr/>
        </p:nvSpPr>
        <p:spPr>
          <a:xfrm>
            <a:off x="723900" y="1093857"/>
            <a:ext cx="7620000" cy="707886"/>
          </a:xfrm>
          <a:prstGeom prst="rect">
            <a:avLst/>
          </a:prstGeom>
        </p:spPr>
        <p:txBody>
          <a:bodyPr wrap="square">
            <a:spAutoFit/>
          </a:bodyPr>
          <a:lstStyle/>
          <a:p>
            <a:r>
              <a:rPr lang="en-US" sz="2000" dirty="0"/>
              <a:t>The earliest instance of a machine harnessing natural forces to replace human muscular labor (apart from the sail).  [</a:t>
            </a:r>
            <a:r>
              <a:rPr lang="en-US" sz="2000" dirty="0">
                <a:hlinkClick r:id="rId5"/>
              </a:rPr>
              <a:t>source</a:t>
            </a:r>
            <a:r>
              <a:rPr lang="en-US" sz="2000" dirty="0"/>
              <a:t>]</a:t>
            </a:r>
          </a:p>
        </p:txBody>
      </p:sp>
      <p:pic>
        <p:nvPicPr>
          <p:cNvPr id="4" name="Picture 3">
            <a:extLst>
              <a:ext uri="{FF2B5EF4-FFF2-40B4-BE49-F238E27FC236}">
                <a16:creationId xmlns:a16="http://schemas.microsoft.com/office/drawing/2014/main" id="{066558DE-1390-9446-B84E-94403A83708B}"/>
              </a:ext>
            </a:extLst>
          </p:cNvPr>
          <p:cNvPicPr>
            <a:picLocks noChangeAspect="1"/>
          </p:cNvPicPr>
          <p:nvPr/>
        </p:nvPicPr>
        <p:blipFill>
          <a:blip r:embed="rId6"/>
          <a:stretch>
            <a:fillRect/>
          </a:stretch>
        </p:blipFill>
        <p:spPr>
          <a:xfrm>
            <a:off x="304800" y="2184314"/>
            <a:ext cx="8481583" cy="4267598"/>
          </a:xfrm>
          <a:prstGeom prst="rect">
            <a:avLst/>
          </a:prstGeom>
        </p:spPr>
      </p:pic>
      <p:pic>
        <p:nvPicPr>
          <p:cNvPr id="6" name="Audio 5">
            <a:hlinkClick r:id="" action="ppaction://media"/>
            <a:extLst>
              <a:ext uri="{FF2B5EF4-FFF2-40B4-BE49-F238E27FC236}">
                <a16:creationId xmlns:a16="http://schemas.microsoft.com/office/drawing/2014/main" id="{0CD83A9C-BBF4-C647-AE5B-C4916A23E5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1862" y="6374512"/>
            <a:ext cx="457200" cy="457200"/>
          </a:xfrm>
          <a:prstGeom prst="rect">
            <a:avLst/>
          </a:prstGeom>
        </p:spPr>
      </p:pic>
    </p:spTree>
    <p:extLst>
      <p:ext uri="{BB962C8B-B14F-4D97-AF65-F5344CB8AC3E}">
        <p14:creationId xmlns:p14="http://schemas.microsoft.com/office/powerpoint/2010/main" val="3602389829"/>
      </p:ext>
    </p:extLst>
  </p:cSld>
  <p:clrMapOvr>
    <a:masterClrMapping/>
  </p:clrMapOvr>
  <p:transition advTm="18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304800"/>
          </a:xfrm>
        </p:spPr>
        <p:txBody>
          <a:bodyPr>
            <a:noAutofit/>
          </a:bodyPr>
          <a:lstStyle/>
          <a:p>
            <a:br>
              <a:rPr lang="en-US" sz="900" dirty="0"/>
            </a:br>
            <a:br>
              <a:rPr lang="en-US" sz="2000" dirty="0"/>
            </a:br>
            <a:endParaRPr lang="en-US" sz="2000" dirty="0"/>
          </a:p>
        </p:txBody>
      </p:sp>
      <p:sp>
        <p:nvSpPr>
          <p:cNvPr id="5" name="Title 1"/>
          <p:cNvSpPr txBox="1">
            <a:spLocks/>
          </p:cNvSpPr>
          <p:nvPr/>
        </p:nvSpPr>
        <p:spPr>
          <a:xfrm>
            <a:off x="0" y="152400"/>
            <a:ext cx="9067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WATER MILLS</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Rectangle 5"/>
          <p:cNvSpPr/>
          <p:nvPr/>
        </p:nvSpPr>
        <p:spPr>
          <a:xfrm>
            <a:off x="152400" y="6096000"/>
            <a:ext cx="8991600" cy="1415772"/>
          </a:xfrm>
          <a:prstGeom prst="rect">
            <a:avLst/>
          </a:prstGeom>
        </p:spPr>
        <p:txBody>
          <a:bodyPr wrap="square">
            <a:spAutoFit/>
          </a:bodyPr>
          <a:lstStyle/>
          <a:p>
            <a:pPr algn="ctr"/>
            <a:r>
              <a:rPr lang="en-US" sz="2000" dirty="0">
                <a:latin typeface="Arial Narrow" pitchFamily="34" charset="0"/>
              </a:rPr>
              <a:t>The Roman OVERSHOT WHEEL was more powerful than previous waterwheels</a:t>
            </a:r>
          </a:p>
          <a:p>
            <a:pPr algn="ctr"/>
            <a:r>
              <a:rPr lang="en-US" sz="800" dirty="0">
                <a:latin typeface="Arial Narrow" pitchFamily="34" charset="0"/>
              </a:rPr>
              <a:t>l </a:t>
            </a:r>
            <a:r>
              <a:rPr lang="en-US" sz="800" dirty="0">
                <a:latin typeface="Arial Narrow" pitchFamily="34" charset="0"/>
                <a:hlinkClick r:id="rId5"/>
              </a:rPr>
              <a:t>https://www.dailymail.co.uk/sciencetech/article-6138001/Enormous-Roman-biscuit-factory-powered-16-water-wheels-used-make-food-sailors.html</a:t>
            </a:r>
            <a:endParaRPr lang="en-US" sz="800" dirty="0">
              <a:latin typeface="Arial Narrow" pitchFamily="34" charset="0"/>
            </a:endParaRPr>
          </a:p>
          <a:p>
            <a:pPr algn="ctr"/>
            <a:endParaRPr lang="en-US" sz="2000" dirty="0">
              <a:latin typeface="Arial Narrow" pitchFamily="34" charset="0"/>
            </a:endParaRPr>
          </a:p>
          <a:p>
            <a:pPr algn="ctr"/>
            <a:r>
              <a:rPr lang="en-US" dirty="0">
                <a:latin typeface="Arial Narrow" pitchFamily="34" charset="0"/>
              </a:rPr>
              <a:t> </a:t>
            </a:r>
          </a:p>
          <a:p>
            <a:pPr algn="ctr"/>
            <a:endParaRPr lang="en-US" sz="2000" dirty="0">
              <a:latin typeface="Arial Narrow" pitchFamily="34" charset="0"/>
            </a:endParaRPr>
          </a:p>
        </p:txBody>
      </p:sp>
      <p:pic>
        <p:nvPicPr>
          <p:cNvPr id="108546" name="Picture 2" descr="Image result for water mill overwheel vs underwheel"/>
          <p:cNvPicPr>
            <a:picLocks noChangeAspect="1" noChangeArrowheads="1"/>
          </p:cNvPicPr>
          <p:nvPr/>
        </p:nvPicPr>
        <p:blipFill>
          <a:blip r:embed="rId6" cstate="print"/>
          <a:srcRect b="18427"/>
          <a:stretch>
            <a:fillRect/>
          </a:stretch>
        </p:blipFill>
        <p:spPr bwMode="auto">
          <a:xfrm>
            <a:off x="1600200" y="914400"/>
            <a:ext cx="5486400" cy="5029200"/>
          </a:xfrm>
          <a:prstGeom prst="rect">
            <a:avLst/>
          </a:prstGeom>
          <a:noFill/>
        </p:spPr>
      </p:pic>
      <p:pic>
        <p:nvPicPr>
          <p:cNvPr id="3" name="Audio 2">
            <a:hlinkClick r:id="" action="ppaction://media"/>
            <a:extLst>
              <a:ext uri="{FF2B5EF4-FFF2-40B4-BE49-F238E27FC236}">
                <a16:creationId xmlns:a16="http://schemas.microsoft.com/office/drawing/2014/main" id="{0634BC71-5FC4-744D-9973-901861E8B0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13682"/>
            <a:ext cx="609600" cy="609600"/>
          </a:xfrm>
          <a:prstGeom prst="rect">
            <a:avLst/>
          </a:prstGeom>
        </p:spPr>
      </p:pic>
    </p:spTree>
    <p:extLst>
      <p:ext uri="{BB962C8B-B14F-4D97-AF65-F5344CB8AC3E}">
        <p14:creationId xmlns:p14="http://schemas.microsoft.com/office/powerpoint/2010/main" val="1556753750"/>
      </p:ext>
    </p:extLst>
  </p:cSld>
  <p:clrMapOvr>
    <a:masterClrMapping/>
  </p:clrMapOvr>
  <p:transition advTm="1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304800"/>
          </a:xfrm>
        </p:spPr>
        <p:txBody>
          <a:bodyPr>
            <a:noAutofit/>
          </a:bodyPr>
          <a:lstStyle/>
          <a:p>
            <a:br>
              <a:rPr lang="en-US" sz="900" dirty="0"/>
            </a:br>
            <a:br>
              <a:rPr lang="en-US" sz="2000" dirty="0"/>
            </a:br>
            <a:endParaRPr lang="en-US" sz="2000" dirty="0"/>
          </a:p>
        </p:txBody>
      </p:sp>
      <p:sp>
        <p:nvSpPr>
          <p:cNvPr id="5" name="Title 1"/>
          <p:cNvSpPr txBox="1">
            <a:spLocks/>
          </p:cNvSpPr>
          <p:nvPr/>
        </p:nvSpPr>
        <p:spPr>
          <a:xfrm>
            <a:off x="0" y="152400"/>
            <a:ext cx="9067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 WATER MILLS</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0354" name="Picture 2" descr="Image result for roman flour factory"/>
          <p:cNvPicPr>
            <a:picLocks noChangeAspect="1" noChangeArrowheads="1"/>
          </p:cNvPicPr>
          <p:nvPr/>
        </p:nvPicPr>
        <p:blipFill>
          <a:blip r:embed="rId5" cstate="print"/>
          <a:srcRect/>
          <a:stretch>
            <a:fillRect/>
          </a:stretch>
        </p:blipFill>
        <p:spPr bwMode="auto">
          <a:xfrm>
            <a:off x="1295400" y="914400"/>
            <a:ext cx="6781800" cy="5398750"/>
          </a:xfrm>
          <a:prstGeom prst="rect">
            <a:avLst/>
          </a:prstGeom>
          <a:noFill/>
        </p:spPr>
      </p:pic>
      <p:pic>
        <p:nvPicPr>
          <p:cNvPr id="3" name="Audio 2">
            <a:hlinkClick r:id="" action="ppaction://media"/>
            <a:extLst>
              <a:ext uri="{FF2B5EF4-FFF2-40B4-BE49-F238E27FC236}">
                <a16:creationId xmlns:a16="http://schemas.microsoft.com/office/drawing/2014/main" id="{E2FD2D2F-8B98-9C4D-A866-E8A08D201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09934617"/>
      </p:ext>
    </p:extLst>
  </p:cSld>
  <p:clrMapOvr>
    <a:masterClrMapping/>
  </p:clrMapOvr>
  <p:transition advTm="7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9144000" cy="304800"/>
          </a:xfrm>
        </p:spPr>
        <p:txBody>
          <a:bodyPr>
            <a:noAutofit/>
          </a:bodyPr>
          <a:lstStyle/>
          <a:p>
            <a:r>
              <a:rPr lang="en-US" sz="900" dirty="0"/>
              <a:t>SOURCE: </a:t>
            </a:r>
            <a:r>
              <a:rPr lang="en-US" sz="900" dirty="0">
                <a:hlinkClick r:id="rId4"/>
              </a:rPr>
              <a:t>https://www.asme.org/engineering-topics/articles/technology-and-society/ancient-roman-concrete-stands-test-time</a:t>
            </a:r>
            <a:r>
              <a:rPr lang="en-US" sz="900" dirty="0"/>
              <a:t> </a:t>
            </a:r>
            <a:endParaRPr lang="en-US" sz="2000" dirty="0"/>
          </a:p>
        </p:txBody>
      </p:sp>
      <p:sp>
        <p:nvSpPr>
          <p:cNvPr id="5" name="Title 1"/>
          <p:cNvSpPr txBox="1">
            <a:spLocks/>
          </p:cNvSpPr>
          <p:nvPr/>
        </p:nvSpPr>
        <p:spPr>
          <a:xfrm>
            <a:off x="152400" y="168111"/>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 CONCRETE</a:t>
            </a:r>
            <a:br>
              <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99330" name="Picture 2" descr="Image result for Roman CONCRETE"/>
          <p:cNvPicPr>
            <a:picLocks noChangeAspect="1" noChangeArrowheads="1"/>
          </p:cNvPicPr>
          <p:nvPr/>
        </p:nvPicPr>
        <p:blipFill>
          <a:blip r:embed="rId5" cstate="print"/>
          <a:srcRect/>
          <a:stretch>
            <a:fillRect/>
          </a:stretch>
        </p:blipFill>
        <p:spPr bwMode="auto">
          <a:xfrm>
            <a:off x="381000" y="1560751"/>
            <a:ext cx="3945074" cy="3087450"/>
          </a:xfrm>
          <a:prstGeom prst="rect">
            <a:avLst/>
          </a:prstGeom>
          <a:noFill/>
        </p:spPr>
      </p:pic>
      <p:sp>
        <p:nvSpPr>
          <p:cNvPr id="6" name="Rectangle 5"/>
          <p:cNvSpPr/>
          <p:nvPr/>
        </p:nvSpPr>
        <p:spPr>
          <a:xfrm>
            <a:off x="4800600" y="1051089"/>
            <a:ext cx="3962400" cy="4278094"/>
          </a:xfrm>
          <a:prstGeom prst="rect">
            <a:avLst/>
          </a:prstGeom>
        </p:spPr>
        <p:txBody>
          <a:bodyPr wrap="square">
            <a:spAutoFit/>
          </a:bodyPr>
          <a:lstStyle/>
          <a:p>
            <a:r>
              <a:rPr lang="en-US" sz="2000" dirty="0">
                <a:solidFill>
                  <a:schemeClr val="bg1"/>
                </a:solidFill>
                <a:latin typeface="Arial Narrow" pitchFamily="34" charset="0"/>
              </a:rPr>
              <a:t>Roman concrete mixed lime, VOLCANIC ASH, and VOLCANIC ROCK (the aggregate) to build structures lasting over </a:t>
            </a:r>
            <a:r>
              <a:rPr lang="en-US" sz="2000" u="sng" dirty="0">
                <a:solidFill>
                  <a:schemeClr val="bg1"/>
                </a:solidFill>
                <a:latin typeface="Arial Narrow" pitchFamily="34" charset="0"/>
              </a:rPr>
              <a:t>2000 YEARS</a:t>
            </a:r>
            <a:r>
              <a:rPr lang="en-US" sz="2000" dirty="0">
                <a:solidFill>
                  <a:schemeClr val="bg1"/>
                </a:solidFill>
                <a:latin typeface="Arial Narrow" pitchFamily="34" charset="0"/>
              </a:rPr>
              <a:t>:</a:t>
            </a:r>
          </a:p>
          <a:p>
            <a:endParaRPr lang="en-US" sz="800" dirty="0">
              <a:solidFill>
                <a:schemeClr val="bg1"/>
              </a:solidFill>
              <a:latin typeface="Arial Narrow" pitchFamily="34" charset="0"/>
            </a:endParaRPr>
          </a:p>
          <a:p>
            <a:pPr marL="342900" indent="-342900">
              <a:buFont typeface="Arial" panose="020B0604020202020204" pitchFamily="34" charset="0"/>
              <a:buChar char="•"/>
            </a:pPr>
            <a:r>
              <a:rPr lang="en-US" sz="2000" dirty="0">
                <a:solidFill>
                  <a:schemeClr val="bg1"/>
                </a:solidFill>
                <a:latin typeface="Arial Narrow" pitchFamily="34" charset="0"/>
              </a:rPr>
              <a:t>Large buildings</a:t>
            </a:r>
          </a:p>
          <a:p>
            <a:pPr marL="342900" indent="-342900">
              <a:buFont typeface="Arial" panose="020B0604020202020204" pitchFamily="34" charset="0"/>
              <a:buChar char="•"/>
            </a:pPr>
            <a:endParaRPr lang="en-US" sz="800" dirty="0">
              <a:solidFill>
                <a:schemeClr val="bg1"/>
              </a:solidFill>
              <a:latin typeface="Arial Narrow" pitchFamily="34" charset="0"/>
            </a:endParaRPr>
          </a:p>
          <a:p>
            <a:pPr marL="342900" indent="-342900">
              <a:buFont typeface="Arial" panose="020B0604020202020204" pitchFamily="34" charset="0"/>
              <a:buChar char="•"/>
            </a:pPr>
            <a:r>
              <a:rPr lang="en-US" sz="2000" dirty="0">
                <a:solidFill>
                  <a:schemeClr val="bg1"/>
                </a:solidFill>
                <a:latin typeface="Arial Narrow" pitchFamily="34" charset="0"/>
              </a:rPr>
              <a:t>Bridges and Roads</a:t>
            </a:r>
          </a:p>
          <a:p>
            <a:pPr marL="342900" indent="-342900">
              <a:buFont typeface="Arial" panose="020B0604020202020204" pitchFamily="34" charset="0"/>
              <a:buChar char="•"/>
            </a:pPr>
            <a:endParaRPr lang="en-US" sz="800" dirty="0">
              <a:solidFill>
                <a:schemeClr val="bg1"/>
              </a:solidFill>
              <a:latin typeface="Arial Narrow" pitchFamily="34" charset="0"/>
            </a:endParaRPr>
          </a:p>
          <a:p>
            <a:pPr marL="342900" indent="-342900">
              <a:buFont typeface="Arial" panose="020B0604020202020204" pitchFamily="34" charset="0"/>
              <a:buChar char="•"/>
            </a:pPr>
            <a:r>
              <a:rPr lang="en-US" sz="2000" dirty="0">
                <a:solidFill>
                  <a:schemeClr val="bg1"/>
                </a:solidFill>
                <a:latin typeface="Arial Narrow" pitchFamily="34" charset="0"/>
              </a:rPr>
              <a:t>Sewers and Aqueducts</a:t>
            </a:r>
          </a:p>
          <a:p>
            <a:pPr marL="342900" indent="-342900">
              <a:buFont typeface="Arial" panose="020B0604020202020204" pitchFamily="34" charset="0"/>
              <a:buChar char="•"/>
            </a:pPr>
            <a:endParaRPr lang="en-US" sz="800" dirty="0">
              <a:solidFill>
                <a:schemeClr val="bg1"/>
              </a:solidFill>
              <a:latin typeface="Arial Narrow" pitchFamily="34" charset="0"/>
            </a:endParaRPr>
          </a:p>
          <a:p>
            <a:pPr marL="342900" indent="-342900">
              <a:buFont typeface="Arial" panose="020B0604020202020204" pitchFamily="34" charset="0"/>
              <a:buChar char="•"/>
            </a:pPr>
            <a:r>
              <a:rPr lang="en-US" sz="2000" dirty="0">
                <a:solidFill>
                  <a:schemeClr val="bg1"/>
                </a:solidFill>
                <a:latin typeface="Arial Narrow" pitchFamily="34" charset="0"/>
              </a:rPr>
              <a:t>Piers and breakwaters</a:t>
            </a:r>
          </a:p>
          <a:p>
            <a:pPr marL="800100" lvl="1" indent="-342900">
              <a:buFont typeface="Arial" panose="020B0604020202020204" pitchFamily="34" charset="0"/>
              <a:buChar char="•"/>
            </a:pPr>
            <a:r>
              <a:rPr lang="en-US" sz="1600" dirty="0">
                <a:solidFill>
                  <a:schemeClr val="bg1"/>
                </a:solidFill>
                <a:latin typeface="Arial Narrow" pitchFamily="34" charset="0"/>
              </a:rPr>
              <a:t>Along coastline to protect busy shipping harbors</a:t>
            </a:r>
          </a:p>
          <a:p>
            <a:pPr marL="800100" lvl="1" indent="-342900">
              <a:buFont typeface="Arial" panose="020B0604020202020204" pitchFamily="34" charset="0"/>
              <a:buChar char="•"/>
            </a:pPr>
            <a:r>
              <a:rPr lang="en-US" sz="1600" dirty="0">
                <a:solidFill>
                  <a:schemeClr val="bg1"/>
                </a:solidFill>
                <a:latin typeface="Arial Narrow" pitchFamily="34" charset="0"/>
              </a:rPr>
              <a:t>Modern-day concrete, even when reinforced with rebar, might only last </a:t>
            </a:r>
            <a:r>
              <a:rPr lang="en-US" sz="1600" u="sng" dirty="0">
                <a:solidFill>
                  <a:schemeClr val="bg1"/>
                </a:solidFill>
                <a:latin typeface="Arial Narrow" pitchFamily="34" charset="0"/>
              </a:rPr>
              <a:t>100 YEARS</a:t>
            </a:r>
            <a:r>
              <a:rPr lang="en-US" sz="1600" dirty="0">
                <a:solidFill>
                  <a:schemeClr val="bg1"/>
                </a:solidFill>
                <a:latin typeface="Arial Narrow" pitchFamily="34" charset="0"/>
              </a:rPr>
              <a:t> in a marine environment</a:t>
            </a:r>
          </a:p>
        </p:txBody>
      </p:sp>
      <p:sp>
        <p:nvSpPr>
          <p:cNvPr id="7" name="Rectangle 6">
            <a:extLst>
              <a:ext uri="{FF2B5EF4-FFF2-40B4-BE49-F238E27FC236}">
                <a16:creationId xmlns:a16="http://schemas.microsoft.com/office/drawing/2014/main" id="{5E1636C6-034D-9847-8C7E-D9F433A96FD1}"/>
              </a:ext>
            </a:extLst>
          </p:cNvPr>
          <p:cNvSpPr/>
          <p:nvPr/>
        </p:nvSpPr>
        <p:spPr>
          <a:xfrm>
            <a:off x="914400" y="5712093"/>
            <a:ext cx="7239000" cy="1015663"/>
          </a:xfrm>
          <a:prstGeom prst="rect">
            <a:avLst/>
          </a:prstGeom>
        </p:spPr>
        <p:txBody>
          <a:bodyPr wrap="square">
            <a:spAutoFit/>
          </a:bodyPr>
          <a:lstStyle/>
          <a:p>
            <a:pPr algn="ctr"/>
            <a:r>
              <a:rPr lang="en-US" sz="2000" dirty="0">
                <a:solidFill>
                  <a:schemeClr val="bg1"/>
                </a:solidFill>
                <a:latin typeface="Arial" panose="020B0604020202020204" pitchFamily="34" charset="0"/>
                <a:cs typeface="Arial" panose="020B0604020202020204" pitchFamily="34" charset="0"/>
              </a:rPr>
              <a:t>STOP here and learn more about concrete in Wunderlich lecture on “</a:t>
            </a:r>
            <a:r>
              <a:rPr lang="en-US" sz="2000" b="1" dirty="0">
                <a:solidFill>
                  <a:schemeClr val="bg1"/>
                </a:solidFill>
                <a:latin typeface="Arial" panose="020B0604020202020204" pitchFamily="34" charset="0"/>
                <a:cs typeface="Arial" panose="020B0604020202020204" pitchFamily="34" charset="0"/>
              </a:rPr>
              <a:t>Concrete</a:t>
            </a:r>
            <a:r>
              <a:rPr lang="en-US" sz="2000" dirty="0">
                <a:solidFill>
                  <a:schemeClr val="bg1"/>
                </a:solidFill>
                <a:latin typeface="Arial" panose="020B0604020202020204" pitchFamily="34" charset="0"/>
                <a:cs typeface="Arial" panose="020B0604020202020204" pitchFamily="34" charset="0"/>
              </a:rPr>
              <a:t>” in Materials &amp; Methods course:</a:t>
            </a:r>
          </a:p>
          <a:p>
            <a:pPr algn="ctr"/>
            <a:r>
              <a:rPr lang="en-US" sz="2000" b="1" dirty="0">
                <a:latin typeface="Arial" panose="020B0604020202020204" pitchFamily="34" charset="0"/>
                <a:cs typeface="Arial" panose="020B0604020202020204" pitchFamily="34" charset="0"/>
                <a:hlinkClick r:id="rId6"/>
              </a:rPr>
              <a:t>PPTX</a:t>
            </a:r>
            <a:r>
              <a:rPr lang="en-US" sz="2000" dirty="0">
                <a:latin typeface="Arial" panose="020B0604020202020204" pitchFamily="34" charset="0"/>
                <a:cs typeface="Arial" panose="020B0604020202020204" pitchFamily="34" charset="0"/>
                <a:hlinkClick r:id="rId6"/>
              </a:rPr>
              <a:t>-audio</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hlinkClick r:id="rId7"/>
              </a:rPr>
              <a:t>PDF</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hlinkClick r:id="rId8"/>
              </a:rPr>
              <a:t>CLOUD</a:t>
            </a:r>
            <a:r>
              <a:rPr lang="en-US" sz="2000" dirty="0">
                <a:latin typeface="Arial" panose="020B0604020202020204" pitchFamily="34" charset="0"/>
                <a:cs typeface="Arial" panose="020B0604020202020204" pitchFamily="34" charset="0"/>
                <a:hlinkClick r:id="rId8"/>
              </a:rPr>
              <a:t>w/transcript</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hlinkClick r:id="rId9"/>
              </a:rPr>
              <a:t>MP4</a:t>
            </a:r>
            <a:r>
              <a:rPr lang="en-US"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hlinkClick r:id="rId10"/>
              </a:rPr>
              <a:t>YouTube</a:t>
            </a:r>
            <a:endParaRPr lang="en-US" sz="2000"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1EB8F5C-FD40-BF4C-B7EC-78C55664818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91390462"/>
      </p:ext>
    </p:extLst>
  </p:cSld>
  <p:clrMapOvr>
    <a:masterClrMapping/>
  </p:clrMapOvr>
  <p:transition advTm="24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304800"/>
          </a:xfrm>
        </p:spPr>
        <p:txBody>
          <a:bodyPr>
            <a:noAutofit/>
          </a:bodyPr>
          <a:lstStyle/>
          <a:p>
            <a:br>
              <a:rPr lang="en-US" sz="900" dirty="0"/>
            </a:br>
            <a:br>
              <a:rPr lang="en-US" sz="2000" dirty="0"/>
            </a:br>
            <a:endParaRPr lang="en-US" sz="2000" dirty="0"/>
          </a:p>
        </p:txBody>
      </p:sp>
      <p:sp>
        <p:nvSpPr>
          <p:cNvPr id="5" name="Title 1"/>
          <p:cNvSpPr txBox="1">
            <a:spLocks/>
          </p:cNvSpPr>
          <p:nvPr/>
        </p:nvSpPr>
        <p:spPr>
          <a:xfrm>
            <a:off x="0" y="152400"/>
            <a:ext cx="9067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a:noFill/>
                </a:ln>
                <a:solidFill>
                  <a:schemeClr val="bg1"/>
                </a:solidFill>
                <a:effectLst/>
                <a:uLnTx/>
                <a:uFillTx/>
                <a:latin typeface="Arial Narrow" pitchFamily="34" charset="0"/>
                <a:ea typeface="+mj-ea"/>
                <a:cs typeface="+mj-cs"/>
              </a:rPr>
              <a:t>Roman WATER MILLS</a:t>
            </a:r>
            <a:endParaRPr kumimoji="0" lang="en-US"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2402" name="Picture 2" descr="The Barbegal factory in southern France is the largest ancient water-powered factory found anywhere in the world"/>
          <p:cNvPicPr>
            <a:picLocks noChangeAspect="1" noChangeArrowheads="1"/>
          </p:cNvPicPr>
          <p:nvPr/>
        </p:nvPicPr>
        <p:blipFill>
          <a:blip r:embed="rId5" cstate="print"/>
          <a:srcRect/>
          <a:stretch>
            <a:fillRect/>
          </a:stretch>
        </p:blipFill>
        <p:spPr bwMode="auto">
          <a:xfrm>
            <a:off x="5360151" y="2901842"/>
            <a:ext cx="3200400" cy="2965558"/>
          </a:xfrm>
          <a:prstGeom prst="rect">
            <a:avLst/>
          </a:prstGeom>
          <a:noFill/>
        </p:spPr>
      </p:pic>
      <p:pic>
        <p:nvPicPr>
          <p:cNvPr id="3" name="Picture 2">
            <a:extLst>
              <a:ext uri="{FF2B5EF4-FFF2-40B4-BE49-F238E27FC236}">
                <a16:creationId xmlns:a16="http://schemas.microsoft.com/office/drawing/2014/main" id="{D835E48E-88DA-5F46-83D0-E78414942CCE}"/>
              </a:ext>
            </a:extLst>
          </p:cNvPr>
          <p:cNvPicPr>
            <a:picLocks noChangeAspect="1"/>
          </p:cNvPicPr>
          <p:nvPr/>
        </p:nvPicPr>
        <p:blipFill>
          <a:blip r:embed="rId6"/>
          <a:stretch>
            <a:fillRect/>
          </a:stretch>
        </p:blipFill>
        <p:spPr>
          <a:xfrm>
            <a:off x="146901" y="1066800"/>
            <a:ext cx="5031784" cy="3335677"/>
          </a:xfrm>
          <a:prstGeom prst="rect">
            <a:avLst/>
          </a:prstGeom>
        </p:spPr>
      </p:pic>
      <p:sp>
        <p:nvSpPr>
          <p:cNvPr id="8" name="Rectangle 7">
            <a:extLst>
              <a:ext uri="{FF2B5EF4-FFF2-40B4-BE49-F238E27FC236}">
                <a16:creationId xmlns:a16="http://schemas.microsoft.com/office/drawing/2014/main" id="{0055D3A7-3301-F343-BD9F-2945DDFBEB2F}"/>
              </a:ext>
            </a:extLst>
          </p:cNvPr>
          <p:cNvSpPr/>
          <p:nvPr/>
        </p:nvSpPr>
        <p:spPr>
          <a:xfrm>
            <a:off x="152400" y="5867400"/>
            <a:ext cx="8991600" cy="1846659"/>
          </a:xfrm>
          <a:prstGeom prst="rect">
            <a:avLst/>
          </a:prstGeom>
        </p:spPr>
        <p:txBody>
          <a:bodyPr wrap="square">
            <a:spAutoFit/>
          </a:bodyPr>
          <a:lstStyle/>
          <a:p>
            <a:pPr algn="ctr"/>
            <a:r>
              <a:rPr lang="en-US" sz="2000" dirty="0">
                <a:solidFill>
                  <a:schemeClr val="bg1"/>
                </a:solidFill>
              </a:rPr>
              <a:t>The Roman </a:t>
            </a:r>
            <a:r>
              <a:rPr lang="en-US" sz="2000" dirty="0" err="1">
                <a:solidFill>
                  <a:schemeClr val="bg1"/>
                </a:solidFill>
              </a:rPr>
              <a:t>Barbegal</a:t>
            </a:r>
            <a:r>
              <a:rPr lang="en-US" sz="2000" dirty="0">
                <a:solidFill>
                  <a:schemeClr val="bg1"/>
                </a:solidFill>
              </a:rPr>
              <a:t> Mill /Aqueduct (100-200 AD)</a:t>
            </a:r>
          </a:p>
          <a:p>
            <a:pPr algn="ctr"/>
            <a:r>
              <a:rPr lang="en-US" sz="2000" dirty="0">
                <a:latin typeface="Arial Narrow" pitchFamily="34" charset="0"/>
              </a:rPr>
              <a:t>FLOUR FACTORY could feed 12,000 people per day</a:t>
            </a:r>
          </a:p>
          <a:p>
            <a:pPr algn="ctr"/>
            <a:r>
              <a:rPr lang="en-US" sz="800" dirty="0">
                <a:latin typeface="Arial Narrow" pitchFamily="34" charset="0"/>
                <a:hlinkClick r:id="rId7"/>
              </a:rPr>
              <a:t>https://advances.sciencemag.org/content/4/9/eaar3620</a:t>
            </a:r>
            <a:endParaRPr lang="en-US" sz="800" dirty="0">
              <a:latin typeface="Arial Narrow" pitchFamily="34" charset="0"/>
            </a:endParaRPr>
          </a:p>
          <a:p>
            <a:pPr algn="ctr"/>
            <a:endParaRPr lang="en-US" sz="800" dirty="0">
              <a:latin typeface="Arial Narrow" pitchFamily="34" charset="0"/>
            </a:endParaRPr>
          </a:p>
          <a:p>
            <a:pPr algn="ctr"/>
            <a:endParaRPr lang="en-US" sz="2000" dirty="0">
              <a:latin typeface="Arial Narrow" pitchFamily="34" charset="0"/>
            </a:endParaRPr>
          </a:p>
          <a:p>
            <a:pPr algn="ctr"/>
            <a:r>
              <a:rPr lang="en-US" dirty="0">
                <a:latin typeface="Arial Narrow" pitchFamily="34" charset="0"/>
              </a:rPr>
              <a:t> </a:t>
            </a:r>
          </a:p>
          <a:p>
            <a:pPr algn="ctr"/>
            <a:endParaRPr lang="en-US" sz="2000" dirty="0">
              <a:latin typeface="Arial Narrow" pitchFamily="34" charset="0"/>
            </a:endParaRPr>
          </a:p>
        </p:txBody>
      </p:sp>
      <p:sp>
        <p:nvSpPr>
          <p:cNvPr id="9" name="Rectangle 8">
            <a:extLst>
              <a:ext uri="{FF2B5EF4-FFF2-40B4-BE49-F238E27FC236}">
                <a16:creationId xmlns:a16="http://schemas.microsoft.com/office/drawing/2014/main" id="{D06D4A4A-239F-2141-955B-99A386F86A8D}"/>
              </a:ext>
            </a:extLst>
          </p:cNvPr>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 to 138 AD</a:t>
            </a:r>
          </a:p>
          <a:p>
            <a:pPr algn="ctr"/>
            <a:r>
              <a:rPr lang="en-US" sz="800" dirty="0">
                <a:hlinkClick r:id="rId8"/>
              </a:rPr>
              <a:t>https://www.ancient.eu/hadrian/</a:t>
            </a:r>
            <a:r>
              <a:rPr lang="en-US" sz="800" dirty="0"/>
              <a:t> </a:t>
            </a:r>
          </a:p>
        </p:txBody>
      </p:sp>
      <p:pic>
        <p:nvPicPr>
          <p:cNvPr id="10" name="Picture 4" descr="Image result for emperor hadrian">
            <a:extLst>
              <a:ext uri="{FF2B5EF4-FFF2-40B4-BE49-F238E27FC236}">
                <a16:creationId xmlns:a16="http://schemas.microsoft.com/office/drawing/2014/main" id="{7DC270F0-40B1-FE4A-8225-36B731B697AF}"/>
              </a:ext>
            </a:extLst>
          </p:cNvPr>
          <p:cNvPicPr>
            <a:picLocks noChangeAspect="1" noChangeArrowheads="1"/>
          </p:cNvPicPr>
          <p:nvPr/>
        </p:nvPicPr>
        <p:blipFill>
          <a:blip r:embed="rId9" cstate="print"/>
          <a:srcRect/>
          <a:stretch>
            <a:fillRect/>
          </a:stretch>
        </p:blipFill>
        <p:spPr bwMode="auto">
          <a:xfrm>
            <a:off x="7315200" y="152400"/>
            <a:ext cx="1371600" cy="1943828"/>
          </a:xfrm>
          <a:prstGeom prst="rect">
            <a:avLst/>
          </a:prstGeom>
          <a:noFill/>
        </p:spPr>
      </p:pic>
      <p:sp>
        <p:nvSpPr>
          <p:cNvPr id="11" name="TextBox 10">
            <a:extLst>
              <a:ext uri="{FF2B5EF4-FFF2-40B4-BE49-F238E27FC236}">
                <a16:creationId xmlns:a16="http://schemas.microsoft.com/office/drawing/2014/main" id="{83059005-37E0-0C4F-85D5-805054A6A962}"/>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4" name="Audio 3">
            <a:hlinkClick r:id="" action="ppaction://media"/>
            <a:extLst>
              <a:ext uri="{FF2B5EF4-FFF2-40B4-BE49-F238E27FC236}">
                <a16:creationId xmlns:a16="http://schemas.microsoft.com/office/drawing/2014/main" id="{21EFCCCC-F8D4-8B49-A4E0-003E4350DF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7465265"/>
      </p:ext>
    </p:extLst>
  </p:cSld>
  <p:clrMapOvr>
    <a:masterClrMapping/>
  </p:clrMapOvr>
  <p:transition advTm="44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8" y="1187390"/>
            <a:ext cx="9144000" cy="304800"/>
          </a:xfrm>
        </p:spPr>
        <p:txBody>
          <a:bodyPr>
            <a:noAutofit/>
          </a:bodyPr>
          <a:lstStyle/>
          <a:p>
            <a:br>
              <a:rPr lang="en-US" sz="900" dirty="0"/>
            </a:br>
            <a:br>
              <a:rPr lang="en-US" sz="2000" dirty="0"/>
            </a:br>
            <a:endParaRPr lang="en-US" sz="2000" dirty="0"/>
          </a:p>
        </p:txBody>
      </p:sp>
      <p:sp>
        <p:nvSpPr>
          <p:cNvPr id="5" name="Title 1"/>
          <p:cNvSpPr txBox="1">
            <a:spLocks/>
          </p:cNvSpPr>
          <p:nvPr/>
        </p:nvSpPr>
        <p:spPr>
          <a:xfrm>
            <a:off x="0" y="174595"/>
            <a:ext cx="9067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 WATER MILLS</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26" name="Picture 2" descr=" Barbegal Aqueduct photo barbegal-aqueduct0034b.jpg">
            <a:extLst>
              <a:ext uri="{FF2B5EF4-FFF2-40B4-BE49-F238E27FC236}">
                <a16:creationId xmlns:a16="http://schemas.microsoft.com/office/drawing/2014/main" id="{8EA513C2-D702-DD46-AEA0-79600EBE8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677" y="914400"/>
            <a:ext cx="4298923" cy="48375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FEBE00A-1F8A-A644-B0C0-E0807F959E54}"/>
              </a:ext>
            </a:extLst>
          </p:cNvPr>
          <p:cNvSpPr/>
          <p:nvPr/>
        </p:nvSpPr>
        <p:spPr>
          <a:xfrm>
            <a:off x="152400" y="5867400"/>
            <a:ext cx="8991600" cy="1846659"/>
          </a:xfrm>
          <a:prstGeom prst="rect">
            <a:avLst/>
          </a:prstGeom>
        </p:spPr>
        <p:txBody>
          <a:bodyPr wrap="square">
            <a:spAutoFit/>
          </a:bodyPr>
          <a:lstStyle/>
          <a:p>
            <a:pPr algn="ctr"/>
            <a:r>
              <a:rPr lang="en-US" sz="2000" dirty="0">
                <a:solidFill>
                  <a:schemeClr val="bg1"/>
                </a:solidFill>
              </a:rPr>
              <a:t>The Roman </a:t>
            </a:r>
            <a:r>
              <a:rPr lang="en-US" sz="2000" dirty="0" err="1">
                <a:solidFill>
                  <a:schemeClr val="bg1"/>
                </a:solidFill>
              </a:rPr>
              <a:t>Barbegal</a:t>
            </a:r>
            <a:r>
              <a:rPr lang="en-US" sz="2000" dirty="0">
                <a:solidFill>
                  <a:schemeClr val="bg1"/>
                </a:solidFill>
              </a:rPr>
              <a:t> Mill /Aqueduct (100-200 AD)</a:t>
            </a:r>
          </a:p>
          <a:p>
            <a:pPr algn="ctr"/>
            <a:r>
              <a:rPr lang="en-US" sz="2000" dirty="0">
                <a:latin typeface="Arial Narrow" pitchFamily="34" charset="0"/>
              </a:rPr>
              <a:t>FLOUR FACTORY could feed 12,000 people per day</a:t>
            </a:r>
          </a:p>
          <a:p>
            <a:pPr algn="ctr"/>
            <a:r>
              <a:rPr lang="en-US" sz="800" dirty="0">
                <a:latin typeface="Arial Narrow" pitchFamily="34" charset="0"/>
                <a:hlinkClick r:id="rId6"/>
              </a:rPr>
              <a:t>https://advances.sciencemag.org/content/4/9/eaar3620</a:t>
            </a:r>
            <a:endParaRPr lang="en-US" sz="800" dirty="0">
              <a:latin typeface="Arial Narrow" pitchFamily="34" charset="0"/>
            </a:endParaRPr>
          </a:p>
          <a:p>
            <a:pPr algn="ctr"/>
            <a:endParaRPr lang="en-US" sz="800" dirty="0">
              <a:latin typeface="Arial Narrow" pitchFamily="34" charset="0"/>
            </a:endParaRPr>
          </a:p>
          <a:p>
            <a:pPr algn="ctr"/>
            <a:endParaRPr lang="en-US" sz="2000" dirty="0">
              <a:latin typeface="Arial Narrow" pitchFamily="34" charset="0"/>
            </a:endParaRPr>
          </a:p>
          <a:p>
            <a:pPr algn="ctr"/>
            <a:r>
              <a:rPr lang="en-US" dirty="0">
                <a:latin typeface="Arial Narrow" pitchFamily="34" charset="0"/>
              </a:rPr>
              <a:t> </a:t>
            </a:r>
          </a:p>
          <a:p>
            <a:pPr algn="ctr"/>
            <a:endParaRPr lang="en-US" sz="2000" dirty="0">
              <a:latin typeface="Arial Narrow" pitchFamily="34" charset="0"/>
            </a:endParaRPr>
          </a:p>
        </p:txBody>
      </p:sp>
      <p:sp>
        <p:nvSpPr>
          <p:cNvPr id="8" name="Rectangle 7">
            <a:extLst>
              <a:ext uri="{FF2B5EF4-FFF2-40B4-BE49-F238E27FC236}">
                <a16:creationId xmlns:a16="http://schemas.microsoft.com/office/drawing/2014/main" id="{938542A3-EE84-9D4C-BD7A-7E3940E0744E}"/>
              </a:ext>
            </a:extLst>
          </p:cNvPr>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 to 138 AD</a:t>
            </a:r>
          </a:p>
          <a:p>
            <a:pPr algn="ctr"/>
            <a:r>
              <a:rPr lang="en-US" sz="800" dirty="0">
                <a:hlinkClick r:id="rId7"/>
              </a:rPr>
              <a:t>https://www.ancient.eu/hadrian/</a:t>
            </a:r>
            <a:r>
              <a:rPr lang="en-US" sz="800" dirty="0"/>
              <a:t> </a:t>
            </a:r>
          </a:p>
        </p:txBody>
      </p:sp>
      <p:pic>
        <p:nvPicPr>
          <p:cNvPr id="9" name="Picture 4" descr="Image result for emperor hadrian">
            <a:extLst>
              <a:ext uri="{FF2B5EF4-FFF2-40B4-BE49-F238E27FC236}">
                <a16:creationId xmlns:a16="http://schemas.microsoft.com/office/drawing/2014/main" id="{8EBDCF7F-F46A-454D-8096-3DEE20FD2FC5}"/>
              </a:ext>
            </a:extLst>
          </p:cNvPr>
          <p:cNvPicPr>
            <a:picLocks noChangeAspect="1" noChangeArrowheads="1"/>
          </p:cNvPicPr>
          <p:nvPr/>
        </p:nvPicPr>
        <p:blipFill>
          <a:blip r:embed="rId8" cstate="print"/>
          <a:srcRect/>
          <a:stretch>
            <a:fillRect/>
          </a:stretch>
        </p:blipFill>
        <p:spPr bwMode="auto">
          <a:xfrm>
            <a:off x="7315200" y="152400"/>
            <a:ext cx="1371600" cy="1943828"/>
          </a:xfrm>
          <a:prstGeom prst="rect">
            <a:avLst/>
          </a:prstGeom>
          <a:noFill/>
        </p:spPr>
      </p:pic>
      <p:sp>
        <p:nvSpPr>
          <p:cNvPr id="10" name="TextBox 9">
            <a:extLst>
              <a:ext uri="{FF2B5EF4-FFF2-40B4-BE49-F238E27FC236}">
                <a16:creationId xmlns:a16="http://schemas.microsoft.com/office/drawing/2014/main" id="{2A8A34D0-8943-A24E-9CBF-87B72FD0932B}"/>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 years ago</a:t>
            </a:r>
          </a:p>
        </p:txBody>
      </p:sp>
      <p:pic>
        <p:nvPicPr>
          <p:cNvPr id="3" name="Audio 2">
            <a:hlinkClick r:id="" action="ppaction://media"/>
            <a:extLst>
              <a:ext uri="{FF2B5EF4-FFF2-40B4-BE49-F238E27FC236}">
                <a16:creationId xmlns:a16="http://schemas.microsoft.com/office/drawing/2014/main" id="{1CF90257-F657-6149-A331-4F36BD400C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18324672"/>
      </p:ext>
    </p:extLst>
  </p:cSld>
  <p:clrMapOvr>
    <a:masterClrMapping/>
  </p:clrMapOvr>
  <p:transition advTm="2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0" y="457200"/>
            <a:ext cx="7924800" cy="609600"/>
          </a:xfrm>
        </p:spPr>
        <p:txBody>
          <a:bodyPr>
            <a:noAutofit/>
          </a:bodyPr>
          <a:lstStyle/>
          <a:p>
            <a:pPr algn="l"/>
            <a:r>
              <a:rPr lang="en-US" sz="2400" dirty="0">
                <a:solidFill>
                  <a:schemeClr val="bg1"/>
                </a:solidFill>
                <a:effectLst/>
                <a:latin typeface="Arial Narrow" pitchFamily="34" charset="0"/>
              </a:rPr>
              <a:t>Colosseum</a:t>
            </a:r>
            <a:r>
              <a:rPr lang="en-US" sz="2400" b="0" dirty="0">
                <a:solidFill>
                  <a:schemeClr val="bg1"/>
                </a:solidFill>
                <a:effectLst/>
                <a:latin typeface="Arial Narrow" pitchFamily="34" charset="0"/>
              </a:rPr>
              <a:t> in Rome</a:t>
            </a:r>
            <a:r>
              <a:rPr lang="en-US" sz="2400" b="0" dirty="0">
                <a:solidFill>
                  <a:schemeClr val="bg1"/>
                </a:solidFill>
                <a:latin typeface="Arial Narrow" pitchFamily="34" charset="0"/>
              </a:rPr>
              <a:t> built 70 to 80 AD held ~</a:t>
            </a:r>
            <a:r>
              <a:rPr lang="en-US" sz="2400" dirty="0">
                <a:solidFill>
                  <a:schemeClr val="bg1"/>
                </a:solidFill>
                <a:latin typeface="Arial Narrow" pitchFamily="34" charset="0"/>
              </a:rPr>
              <a:t>50,000 people</a:t>
            </a:r>
            <a:endParaRPr lang="en-US" sz="2400" dirty="0">
              <a:solidFill>
                <a:schemeClr val="bg1"/>
              </a:solidFill>
              <a:effectLst/>
              <a:latin typeface="Arial Narrow" pitchFamily="34" charset="0"/>
            </a:endParaRPr>
          </a:p>
        </p:txBody>
      </p:sp>
      <p:pic>
        <p:nvPicPr>
          <p:cNvPr id="45058" name="Picture 2" descr="Image result for large roman coliseum"/>
          <p:cNvPicPr>
            <a:picLocks noChangeAspect="1" noChangeArrowheads="1"/>
          </p:cNvPicPr>
          <p:nvPr/>
        </p:nvPicPr>
        <p:blipFill>
          <a:blip r:embed="rId4" cstate="print"/>
          <a:srcRect/>
          <a:stretch>
            <a:fillRect/>
          </a:stretch>
        </p:blipFill>
        <p:spPr bwMode="auto">
          <a:xfrm>
            <a:off x="0" y="1134961"/>
            <a:ext cx="9144000" cy="5723039"/>
          </a:xfrm>
          <a:prstGeom prst="rect">
            <a:avLst/>
          </a:prstGeom>
          <a:noFill/>
        </p:spPr>
      </p:pic>
      <p:pic>
        <p:nvPicPr>
          <p:cNvPr id="44034" name="Picture 2" descr="Image result for emperor vespasian"/>
          <p:cNvPicPr>
            <a:picLocks noChangeAspect="1" noChangeArrowheads="1"/>
          </p:cNvPicPr>
          <p:nvPr/>
        </p:nvPicPr>
        <p:blipFill>
          <a:blip r:embed="rId5" cstate="print"/>
          <a:srcRect/>
          <a:stretch>
            <a:fillRect/>
          </a:stretch>
        </p:blipFill>
        <p:spPr bwMode="auto">
          <a:xfrm>
            <a:off x="7223760" y="0"/>
            <a:ext cx="1920240" cy="1600200"/>
          </a:xfrm>
          <a:prstGeom prst="rect">
            <a:avLst/>
          </a:prstGeom>
          <a:noFill/>
        </p:spPr>
      </p:pic>
      <p:sp>
        <p:nvSpPr>
          <p:cNvPr id="7" name="Rectangle 6"/>
          <p:cNvSpPr/>
          <p:nvPr/>
        </p:nvSpPr>
        <p:spPr>
          <a:xfrm>
            <a:off x="7198435" y="1600200"/>
            <a:ext cx="2073003" cy="769441"/>
          </a:xfrm>
          <a:prstGeom prst="rect">
            <a:avLst/>
          </a:prstGeom>
        </p:spPr>
        <p:txBody>
          <a:bodyPr wrap="none">
            <a:spAutoFit/>
          </a:bodyPr>
          <a:lstStyle/>
          <a:p>
            <a:pPr algn="ctr"/>
            <a:r>
              <a:rPr lang="en-US" dirty="0">
                <a:solidFill>
                  <a:schemeClr val="bg1"/>
                </a:solidFill>
                <a:latin typeface="Arial Narrow" pitchFamily="34" charset="0"/>
              </a:rPr>
              <a:t>Emperor Vespasian</a:t>
            </a:r>
          </a:p>
          <a:p>
            <a:pPr algn="ctr"/>
            <a:r>
              <a:rPr lang="en-US" dirty="0">
                <a:solidFill>
                  <a:schemeClr val="bg1"/>
                </a:solidFill>
                <a:latin typeface="Arial Narrow" pitchFamily="34" charset="0"/>
              </a:rPr>
              <a:t>69 to 79 AD</a:t>
            </a:r>
          </a:p>
          <a:p>
            <a:pPr algn="ctr"/>
            <a:r>
              <a:rPr lang="en-US" sz="600" dirty="0">
                <a:hlinkClick r:id="rId6"/>
              </a:rPr>
              <a:t>https://www.britannica.com/biography/Vespasian</a:t>
            </a:r>
            <a:r>
              <a:rPr lang="en-US" sz="800" dirty="0">
                <a:hlinkClick r:id="rId6"/>
              </a:rPr>
              <a:t>/</a:t>
            </a:r>
            <a:r>
              <a:rPr lang="en-US" sz="800" dirty="0"/>
              <a:t> </a:t>
            </a:r>
          </a:p>
        </p:txBody>
      </p:sp>
      <p:sp>
        <p:nvSpPr>
          <p:cNvPr id="9" name="TextBox 8">
            <a:extLst>
              <a:ext uri="{FF2B5EF4-FFF2-40B4-BE49-F238E27FC236}">
                <a16:creationId xmlns:a16="http://schemas.microsoft.com/office/drawing/2014/main" id="{8492F3D5-3229-4041-96A0-54540042AD2C}"/>
              </a:ext>
            </a:extLst>
          </p:cNvPr>
          <p:cNvSpPr txBox="1"/>
          <p:nvPr/>
        </p:nvSpPr>
        <p:spPr>
          <a:xfrm>
            <a:off x="0" y="0"/>
            <a:ext cx="183896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BFA84D66-AF45-AF4D-A1C3-FCF9AAEAD2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49143918"/>
      </p:ext>
    </p:extLst>
  </p:cSld>
  <p:clrMapOvr>
    <a:masterClrMapping/>
  </p:clrMapOvr>
  <p:transition advTm="78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users.etown.edu/w/wunderjt/ITALY_2011/IMG_0970.JPG"/>
          <p:cNvPicPr>
            <a:picLocks noChangeAspect="1" noChangeArrowheads="1"/>
          </p:cNvPicPr>
          <p:nvPr/>
        </p:nvPicPr>
        <p:blipFill>
          <a:blip r:embed="rId4" cstate="print"/>
          <a:srcRect/>
          <a:stretch>
            <a:fillRect/>
          </a:stretch>
        </p:blipFill>
        <p:spPr bwMode="auto">
          <a:xfrm>
            <a:off x="0" y="14925"/>
            <a:ext cx="9144000" cy="6858001"/>
          </a:xfrm>
          <a:prstGeom prst="rect">
            <a:avLst/>
          </a:prstGeom>
          <a:noFill/>
        </p:spPr>
      </p:pic>
      <p:sp>
        <p:nvSpPr>
          <p:cNvPr id="11" name="Title 1"/>
          <p:cNvSpPr>
            <a:spLocks noGrp="1"/>
          </p:cNvSpPr>
          <p:nvPr>
            <p:ph type="title"/>
          </p:nvPr>
        </p:nvSpPr>
        <p:spPr>
          <a:xfrm>
            <a:off x="4267200" y="4572000"/>
            <a:ext cx="2057400" cy="2895600"/>
          </a:xfrm>
        </p:spPr>
        <p:txBody>
          <a:bodyPr>
            <a:noAutofit/>
          </a:bodyPr>
          <a:lstStyle/>
          <a:p>
            <a:r>
              <a:rPr lang="en-US" sz="2000" dirty="0">
                <a:solidFill>
                  <a:schemeClr val="tx1"/>
                </a:solidFill>
                <a:effectLst/>
                <a:latin typeface="Arial Narrow" pitchFamily="34" charset="0"/>
              </a:rPr>
              <a:t>J Wunderlich at the gate to the COLISEUM in Rome in 2011</a:t>
            </a:r>
          </a:p>
        </p:txBody>
      </p:sp>
      <p:pic>
        <p:nvPicPr>
          <p:cNvPr id="2" name="Audio 1">
            <a:hlinkClick r:id="" action="ppaction://media"/>
            <a:extLst>
              <a:ext uri="{FF2B5EF4-FFF2-40B4-BE49-F238E27FC236}">
                <a16:creationId xmlns:a16="http://schemas.microsoft.com/office/drawing/2014/main" id="{2231E499-5789-E441-A6FF-716C96E91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1E51FA99-3071-2528-2143-394E5922DA23}"/>
              </a:ext>
            </a:extLst>
          </p:cNvPr>
          <p:cNvSpPr txBox="1">
            <a:spLocks/>
          </p:cNvSpPr>
          <p:nvPr/>
        </p:nvSpPr>
        <p:spPr>
          <a:xfrm>
            <a:off x="6324601" y="381000"/>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defRPr/>
            </a:pPr>
            <a:r>
              <a:rPr lang="en-US" sz="3600" dirty="0">
                <a:solidFill>
                  <a:schemeClr val="bg1"/>
                </a:solidFill>
                <a:latin typeface="Arial Narrow" pitchFamily="34" charset="0"/>
              </a:rPr>
              <a:t>Roman COLOSSEUM</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val="1017500243"/>
      </p:ext>
    </p:extLst>
  </p:cSld>
  <p:clrMapOvr>
    <a:masterClrMapping/>
  </p:clrMapOvr>
  <p:transition advTm="69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154" name="Picture 2" descr="187527_Colosseum_RT_ke2eim"/>
          <p:cNvPicPr>
            <a:picLocks noChangeAspect="1" noChangeArrowheads="1"/>
          </p:cNvPicPr>
          <p:nvPr/>
        </p:nvPicPr>
        <p:blipFill>
          <a:blip r:embed="rId4" cstate="print"/>
          <a:srcRect/>
          <a:stretch>
            <a:fillRect/>
          </a:stretch>
        </p:blipFill>
        <p:spPr bwMode="auto">
          <a:xfrm>
            <a:off x="4876800" y="4125237"/>
            <a:ext cx="4267200" cy="2732763"/>
          </a:xfrm>
          <a:prstGeom prst="rect">
            <a:avLst/>
          </a:prstGeom>
          <a:noFill/>
        </p:spPr>
      </p:pic>
      <p:sp>
        <p:nvSpPr>
          <p:cNvPr id="10" name="Title 1"/>
          <p:cNvSpPr txBox="1">
            <a:spLocks/>
          </p:cNvSpPr>
          <p:nvPr/>
        </p:nvSpPr>
        <p:spPr>
          <a:xfrm>
            <a:off x="3429000" y="6477000"/>
            <a:ext cx="4267200" cy="381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https://www.dkfindout.com/us/history/ancient-rome/beneath-colosseum/</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1" name="Picture 2" descr="Image result for emperor vespasian"/>
          <p:cNvPicPr>
            <a:picLocks noChangeAspect="1" noChangeArrowheads="1"/>
          </p:cNvPicPr>
          <p:nvPr/>
        </p:nvPicPr>
        <p:blipFill>
          <a:blip r:embed="rId6" cstate="print"/>
          <a:srcRect/>
          <a:stretch>
            <a:fillRect/>
          </a:stretch>
        </p:blipFill>
        <p:spPr bwMode="auto">
          <a:xfrm>
            <a:off x="7223760" y="0"/>
            <a:ext cx="1920240" cy="1600200"/>
          </a:xfrm>
          <a:prstGeom prst="rect">
            <a:avLst/>
          </a:prstGeom>
          <a:noFill/>
        </p:spPr>
      </p:pic>
      <p:sp>
        <p:nvSpPr>
          <p:cNvPr id="12" name="Rectangle 11"/>
          <p:cNvSpPr/>
          <p:nvPr/>
        </p:nvSpPr>
        <p:spPr>
          <a:xfrm>
            <a:off x="7198435" y="1600200"/>
            <a:ext cx="2073003" cy="769441"/>
          </a:xfrm>
          <a:prstGeom prst="rect">
            <a:avLst/>
          </a:prstGeom>
        </p:spPr>
        <p:txBody>
          <a:bodyPr wrap="none">
            <a:spAutoFit/>
          </a:bodyPr>
          <a:lstStyle/>
          <a:p>
            <a:pPr algn="ctr"/>
            <a:r>
              <a:rPr lang="en-US" dirty="0">
                <a:solidFill>
                  <a:schemeClr val="bg1"/>
                </a:solidFill>
                <a:latin typeface="Arial Narrow" pitchFamily="34" charset="0"/>
              </a:rPr>
              <a:t>Emperor Vespasian</a:t>
            </a:r>
          </a:p>
          <a:p>
            <a:pPr algn="ctr"/>
            <a:r>
              <a:rPr lang="en-US" dirty="0">
                <a:solidFill>
                  <a:schemeClr val="bg1"/>
                </a:solidFill>
                <a:latin typeface="Arial Narrow" pitchFamily="34" charset="0"/>
              </a:rPr>
              <a:t>69 to 79 AD</a:t>
            </a:r>
          </a:p>
          <a:p>
            <a:pPr algn="ctr"/>
            <a:r>
              <a:rPr lang="en-US" sz="600" dirty="0">
                <a:hlinkClick r:id="rId7"/>
              </a:rPr>
              <a:t>https://www.britannica.com/biography/Vespasian</a:t>
            </a:r>
            <a:r>
              <a:rPr lang="en-US" sz="800" dirty="0">
                <a:hlinkClick r:id="rId7"/>
              </a:rPr>
              <a:t>/</a:t>
            </a:r>
            <a:r>
              <a:rPr lang="en-US" sz="800" dirty="0"/>
              <a:t> </a:t>
            </a:r>
          </a:p>
        </p:txBody>
      </p:sp>
      <p:sp>
        <p:nvSpPr>
          <p:cNvPr id="9" name="TextBox 8">
            <a:extLst>
              <a:ext uri="{FF2B5EF4-FFF2-40B4-BE49-F238E27FC236}">
                <a16:creationId xmlns:a16="http://schemas.microsoft.com/office/drawing/2014/main" id="{00ECD250-1B61-694C-9148-68E0397381F4}"/>
              </a:ext>
            </a:extLst>
          </p:cNvPr>
          <p:cNvSpPr txBox="1"/>
          <p:nvPr/>
        </p:nvSpPr>
        <p:spPr>
          <a:xfrm>
            <a:off x="0" y="0"/>
            <a:ext cx="18389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EED95C4D-52CA-DA43-95D5-6104F43D37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9B86FDA8-EB80-8CB5-65EA-3F774676B318}"/>
              </a:ext>
            </a:extLst>
          </p:cNvPr>
          <p:cNvSpPr txBox="1">
            <a:spLocks/>
          </p:cNvSpPr>
          <p:nvPr/>
        </p:nvSpPr>
        <p:spPr>
          <a:xfrm>
            <a:off x="141287" y="308521"/>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3600" dirty="0">
                <a:solidFill>
                  <a:schemeClr val="bg1"/>
                </a:solidFill>
                <a:latin typeface="Arial Narrow" pitchFamily="34" charset="0"/>
              </a:rPr>
              <a:t>Roman COLOSSEUM</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6" name="Picture 5">
            <a:extLst>
              <a:ext uri="{FF2B5EF4-FFF2-40B4-BE49-F238E27FC236}">
                <a16:creationId xmlns:a16="http://schemas.microsoft.com/office/drawing/2014/main" id="{EDB6F3D9-6037-6BE3-0C83-1ED20A2ACF97}"/>
              </a:ext>
            </a:extLst>
          </p:cNvPr>
          <p:cNvPicPr>
            <a:picLocks noChangeAspect="1"/>
          </p:cNvPicPr>
          <p:nvPr/>
        </p:nvPicPr>
        <p:blipFill>
          <a:blip r:embed="rId9"/>
          <a:stretch>
            <a:fillRect/>
          </a:stretch>
        </p:blipFill>
        <p:spPr>
          <a:xfrm>
            <a:off x="173300" y="879959"/>
            <a:ext cx="5084500" cy="3516779"/>
          </a:xfrm>
          <a:prstGeom prst="rect">
            <a:avLst/>
          </a:prstGeom>
        </p:spPr>
      </p:pic>
      <p:sp>
        <p:nvSpPr>
          <p:cNvPr id="8" name="TextBox 7">
            <a:extLst>
              <a:ext uri="{FF2B5EF4-FFF2-40B4-BE49-F238E27FC236}">
                <a16:creationId xmlns:a16="http://schemas.microsoft.com/office/drawing/2014/main" id="{B31B6CFA-4FB3-E371-D0E5-997A8AD3B648}"/>
              </a:ext>
            </a:extLst>
          </p:cNvPr>
          <p:cNvSpPr txBox="1"/>
          <p:nvPr/>
        </p:nvSpPr>
        <p:spPr>
          <a:xfrm>
            <a:off x="5241288" y="2103227"/>
            <a:ext cx="958453" cy="369332"/>
          </a:xfrm>
          <a:prstGeom prst="rect">
            <a:avLst/>
          </a:prstGeom>
          <a:noFill/>
        </p:spPr>
        <p:txBody>
          <a:bodyPr wrap="square">
            <a:spAutoFit/>
          </a:bodyPr>
          <a:lstStyle/>
          <a:p>
            <a:r>
              <a:rPr lang="en-US" dirty="0">
                <a:hlinkClick r:id="rId10"/>
              </a:rPr>
              <a:t>VIDEO</a:t>
            </a:r>
            <a:endParaRPr lang="en-US" dirty="0"/>
          </a:p>
        </p:txBody>
      </p:sp>
    </p:spTree>
    <p:extLst>
      <p:ext uri="{BB962C8B-B14F-4D97-AF65-F5344CB8AC3E}">
        <p14:creationId xmlns:p14="http://schemas.microsoft.com/office/powerpoint/2010/main" val="1986894073"/>
      </p:ext>
    </p:extLst>
  </p:cSld>
  <p:clrMapOvr>
    <a:masterClrMapping/>
  </p:clrMapOvr>
  <p:transition advTm="4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28600" y="990600"/>
            <a:ext cx="6172200" cy="381000"/>
          </a:xfrm>
        </p:spPr>
        <p:txBody>
          <a:bodyPr>
            <a:noAutofit/>
          </a:bodyPr>
          <a:lstStyle/>
          <a:p>
            <a:r>
              <a:rPr lang="en-US" sz="2400" dirty="0">
                <a:solidFill>
                  <a:schemeClr val="bg1"/>
                </a:solidFill>
                <a:effectLst/>
                <a:latin typeface="Arial Narrow" pitchFamily="34" charset="0"/>
              </a:rPr>
              <a:t>Initially it could be flooded for sea battles</a:t>
            </a:r>
            <a:endParaRPr lang="en-US" sz="2400" b="0" dirty="0">
              <a:solidFill>
                <a:schemeClr val="bg1"/>
              </a:solidFill>
              <a:effectLst/>
              <a:latin typeface="Arial Narrow" pitchFamily="34" charset="0"/>
            </a:endParaRPr>
          </a:p>
        </p:txBody>
      </p:sp>
      <p:sp>
        <p:nvSpPr>
          <p:cNvPr id="47106" name="AutoShape 2"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11" name="Picture 7" descr="Image result for coliseum flooded"/>
          <p:cNvPicPr>
            <a:picLocks noChangeAspect="1" noChangeArrowheads="1"/>
          </p:cNvPicPr>
          <p:nvPr/>
        </p:nvPicPr>
        <p:blipFill>
          <a:blip r:embed="rId4" cstate="print"/>
          <a:srcRect/>
          <a:stretch>
            <a:fillRect/>
          </a:stretch>
        </p:blipFill>
        <p:spPr bwMode="auto">
          <a:xfrm>
            <a:off x="-1" y="1393747"/>
            <a:ext cx="8153401" cy="5464253"/>
          </a:xfrm>
          <a:prstGeom prst="rect">
            <a:avLst/>
          </a:prstGeom>
          <a:noFill/>
        </p:spPr>
      </p:pic>
      <p:sp>
        <p:nvSpPr>
          <p:cNvPr id="10" name="Title 1"/>
          <p:cNvSpPr txBox="1">
            <a:spLocks/>
          </p:cNvSpPr>
          <p:nvPr/>
        </p:nvSpPr>
        <p:spPr>
          <a:xfrm>
            <a:off x="5029200" y="6324600"/>
            <a:ext cx="2971800" cy="381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https://www.dkfindout.com/us/history/ancient-rome/beneath-colosseum/</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4" name="Picture 2" descr="Image result for emperor vespasian"/>
          <p:cNvPicPr>
            <a:picLocks noChangeAspect="1" noChangeArrowheads="1"/>
          </p:cNvPicPr>
          <p:nvPr/>
        </p:nvPicPr>
        <p:blipFill>
          <a:blip r:embed="rId6" cstate="print"/>
          <a:srcRect/>
          <a:stretch>
            <a:fillRect/>
          </a:stretch>
        </p:blipFill>
        <p:spPr bwMode="auto">
          <a:xfrm>
            <a:off x="7223760" y="0"/>
            <a:ext cx="1920240" cy="1600200"/>
          </a:xfrm>
          <a:prstGeom prst="rect">
            <a:avLst/>
          </a:prstGeom>
          <a:noFill/>
        </p:spPr>
      </p:pic>
      <p:sp>
        <p:nvSpPr>
          <p:cNvPr id="15" name="Rectangle 14"/>
          <p:cNvSpPr/>
          <p:nvPr/>
        </p:nvSpPr>
        <p:spPr>
          <a:xfrm>
            <a:off x="7198435" y="1600200"/>
            <a:ext cx="2073003" cy="769441"/>
          </a:xfrm>
          <a:prstGeom prst="rect">
            <a:avLst/>
          </a:prstGeom>
        </p:spPr>
        <p:txBody>
          <a:bodyPr wrap="none">
            <a:spAutoFit/>
          </a:bodyPr>
          <a:lstStyle/>
          <a:p>
            <a:pPr algn="ctr"/>
            <a:r>
              <a:rPr lang="en-US" dirty="0">
                <a:solidFill>
                  <a:schemeClr val="bg1"/>
                </a:solidFill>
                <a:latin typeface="Arial Narrow" pitchFamily="34" charset="0"/>
              </a:rPr>
              <a:t>Emperor Vespasian</a:t>
            </a:r>
          </a:p>
          <a:p>
            <a:pPr algn="ctr"/>
            <a:r>
              <a:rPr lang="en-US" dirty="0">
                <a:solidFill>
                  <a:schemeClr val="bg1"/>
                </a:solidFill>
                <a:latin typeface="Arial Narrow" pitchFamily="34" charset="0"/>
              </a:rPr>
              <a:t>69 to 79 AD</a:t>
            </a:r>
          </a:p>
          <a:p>
            <a:pPr algn="ctr"/>
            <a:r>
              <a:rPr lang="en-US" sz="600" dirty="0">
                <a:hlinkClick r:id="rId7"/>
              </a:rPr>
              <a:t>https://www.britannica.com/biography/Vespasian</a:t>
            </a:r>
            <a:r>
              <a:rPr lang="en-US" sz="800" dirty="0">
                <a:hlinkClick r:id="rId7"/>
              </a:rPr>
              <a:t>/</a:t>
            </a:r>
            <a:r>
              <a:rPr lang="en-US" sz="800" dirty="0"/>
              <a:t> </a:t>
            </a:r>
          </a:p>
        </p:txBody>
      </p:sp>
      <p:sp>
        <p:nvSpPr>
          <p:cNvPr id="13" name="TextBox 12">
            <a:extLst>
              <a:ext uri="{FF2B5EF4-FFF2-40B4-BE49-F238E27FC236}">
                <a16:creationId xmlns:a16="http://schemas.microsoft.com/office/drawing/2014/main" id="{CCD6A316-B3B2-6C4A-A243-A8328263A7E1}"/>
              </a:ext>
            </a:extLst>
          </p:cNvPr>
          <p:cNvSpPr txBox="1"/>
          <p:nvPr/>
        </p:nvSpPr>
        <p:spPr>
          <a:xfrm>
            <a:off x="0" y="0"/>
            <a:ext cx="18389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669F87CF-36EC-8840-83FA-AD2BBA14F0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4" name="Title 1">
            <a:extLst>
              <a:ext uri="{FF2B5EF4-FFF2-40B4-BE49-F238E27FC236}">
                <a16:creationId xmlns:a16="http://schemas.microsoft.com/office/drawing/2014/main" id="{76A086E4-6197-C1AB-D1A3-81CE9C6595E6}"/>
              </a:ext>
            </a:extLst>
          </p:cNvPr>
          <p:cNvSpPr txBox="1">
            <a:spLocks/>
          </p:cNvSpPr>
          <p:nvPr/>
        </p:nvSpPr>
        <p:spPr>
          <a:xfrm>
            <a:off x="141287" y="308521"/>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3600" dirty="0">
                <a:solidFill>
                  <a:schemeClr val="bg1"/>
                </a:solidFill>
                <a:latin typeface="Arial Narrow" pitchFamily="34" charset="0"/>
              </a:rPr>
              <a:t>Roman COLOSSEUM</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val="1973811626"/>
      </p:ext>
    </p:extLst>
  </p:cSld>
  <p:clrMapOvr>
    <a:masterClrMapping/>
  </p:clrMapOvr>
  <p:transition advTm="49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7315200" y="3733800"/>
            <a:ext cx="1828800" cy="381000"/>
          </a:xfrm>
        </p:spPr>
        <p:txBody>
          <a:bodyPr>
            <a:noAutofit/>
          </a:bodyPr>
          <a:lstStyle/>
          <a:p>
            <a:r>
              <a:rPr lang="en-US" sz="2400" dirty="0">
                <a:solidFill>
                  <a:schemeClr val="bg1"/>
                </a:solidFill>
                <a:effectLst/>
                <a:latin typeface="Arial Narrow" pitchFamily="34" charset="0"/>
              </a:rPr>
              <a:t>ELEVATORS</a:t>
            </a:r>
            <a:r>
              <a:rPr lang="en-US" sz="2400" b="0" dirty="0">
                <a:solidFill>
                  <a:schemeClr val="bg1"/>
                </a:solidFill>
                <a:effectLst/>
                <a:latin typeface="Arial Narrow" pitchFamily="34" charset="0"/>
              </a:rPr>
              <a:t> later added to lift animals into battles in the arena</a:t>
            </a:r>
          </a:p>
        </p:txBody>
      </p:sp>
      <p:sp>
        <p:nvSpPr>
          <p:cNvPr id="47106" name="AutoShape 2"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Image result for coliseum elevators"/>
          <p:cNvSpPr>
            <a:spLocks noChangeAspect="1" noChangeArrowheads="1"/>
          </p:cNvSpPr>
          <p:nvPr/>
        </p:nvSpPr>
        <p:spPr bwMode="auto">
          <a:xfrm>
            <a:off x="155575" y="-2033588"/>
            <a:ext cx="5534025" cy="4238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09" name="Picture 5"/>
          <p:cNvPicPr>
            <a:picLocks noChangeAspect="1" noChangeArrowheads="1"/>
          </p:cNvPicPr>
          <p:nvPr/>
        </p:nvPicPr>
        <p:blipFill>
          <a:blip r:embed="rId4" cstate="print"/>
          <a:srcRect l="42500" t="12791" r="2500" b="3488"/>
          <a:stretch>
            <a:fillRect/>
          </a:stretch>
        </p:blipFill>
        <p:spPr bwMode="auto">
          <a:xfrm>
            <a:off x="685800" y="952389"/>
            <a:ext cx="6679180" cy="5464784"/>
          </a:xfrm>
          <a:prstGeom prst="rect">
            <a:avLst/>
          </a:prstGeom>
          <a:noFill/>
          <a:ln w="9525">
            <a:noFill/>
            <a:miter lim="800000"/>
            <a:headEnd/>
            <a:tailEnd/>
          </a:ln>
        </p:spPr>
      </p:pic>
      <p:sp>
        <p:nvSpPr>
          <p:cNvPr id="9" name="Title 1"/>
          <p:cNvSpPr txBox="1">
            <a:spLocks/>
          </p:cNvSpPr>
          <p:nvPr/>
        </p:nvSpPr>
        <p:spPr>
          <a:xfrm>
            <a:off x="5943090" y="6130348"/>
            <a:ext cx="1828800" cy="381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https://www.dkfindout.com/us/history/ancient-rome/beneath-colosseum/</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0" name="Picture 2" descr="Image result for emperor vespasian"/>
          <p:cNvPicPr>
            <a:picLocks noChangeAspect="1" noChangeArrowheads="1"/>
          </p:cNvPicPr>
          <p:nvPr/>
        </p:nvPicPr>
        <p:blipFill>
          <a:blip r:embed="rId6" cstate="print"/>
          <a:srcRect/>
          <a:stretch>
            <a:fillRect/>
          </a:stretch>
        </p:blipFill>
        <p:spPr bwMode="auto">
          <a:xfrm>
            <a:off x="7223760" y="0"/>
            <a:ext cx="1920240" cy="1600200"/>
          </a:xfrm>
          <a:prstGeom prst="rect">
            <a:avLst/>
          </a:prstGeom>
          <a:noFill/>
        </p:spPr>
      </p:pic>
      <p:sp>
        <p:nvSpPr>
          <p:cNvPr id="12" name="Rectangle 11"/>
          <p:cNvSpPr/>
          <p:nvPr/>
        </p:nvSpPr>
        <p:spPr>
          <a:xfrm>
            <a:off x="7198435" y="1600200"/>
            <a:ext cx="2073003" cy="769441"/>
          </a:xfrm>
          <a:prstGeom prst="rect">
            <a:avLst/>
          </a:prstGeom>
        </p:spPr>
        <p:txBody>
          <a:bodyPr wrap="none">
            <a:spAutoFit/>
          </a:bodyPr>
          <a:lstStyle/>
          <a:p>
            <a:pPr algn="ctr"/>
            <a:r>
              <a:rPr lang="en-US" dirty="0">
                <a:solidFill>
                  <a:schemeClr val="bg1"/>
                </a:solidFill>
                <a:latin typeface="Arial Narrow" pitchFamily="34" charset="0"/>
              </a:rPr>
              <a:t>Emperor Vespasian</a:t>
            </a:r>
          </a:p>
          <a:p>
            <a:pPr algn="ctr"/>
            <a:r>
              <a:rPr lang="en-US" dirty="0">
                <a:solidFill>
                  <a:schemeClr val="bg1"/>
                </a:solidFill>
                <a:latin typeface="Arial Narrow" pitchFamily="34" charset="0"/>
              </a:rPr>
              <a:t>69 to 79 AD</a:t>
            </a:r>
          </a:p>
          <a:p>
            <a:pPr algn="ctr"/>
            <a:r>
              <a:rPr lang="en-US" sz="600" dirty="0">
                <a:hlinkClick r:id="rId7"/>
              </a:rPr>
              <a:t>https://www.britannica.com/biography/Vespasian</a:t>
            </a:r>
            <a:r>
              <a:rPr lang="en-US" sz="800" dirty="0">
                <a:hlinkClick r:id="rId7"/>
              </a:rPr>
              <a:t>/</a:t>
            </a:r>
            <a:r>
              <a:rPr lang="en-US" sz="800" dirty="0"/>
              <a:t> </a:t>
            </a:r>
          </a:p>
        </p:txBody>
      </p:sp>
      <p:sp>
        <p:nvSpPr>
          <p:cNvPr id="13" name="TextBox 12">
            <a:extLst>
              <a:ext uri="{FF2B5EF4-FFF2-40B4-BE49-F238E27FC236}">
                <a16:creationId xmlns:a16="http://schemas.microsoft.com/office/drawing/2014/main" id="{648A3CB8-6930-ED40-A8E2-BA9CFA346A5F}"/>
              </a:ext>
            </a:extLst>
          </p:cNvPr>
          <p:cNvSpPr txBox="1"/>
          <p:nvPr/>
        </p:nvSpPr>
        <p:spPr>
          <a:xfrm>
            <a:off x="0" y="0"/>
            <a:ext cx="183896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B17100F3-3194-2D40-A12F-8B906E0186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9AEDB3AA-B817-C9DF-2582-6411222C59D5}"/>
              </a:ext>
            </a:extLst>
          </p:cNvPr>
          <p:cNvSpPr txBox="1">
            <a:spLocks/>
          </p:cNvSpPr>
          <p:nvPr/>
        </p:nvSpPr>
        <p:spPr>
          <a:xfrm>
            <a:off x="141287" y="308521"/>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3600" dirty="0">
                <a:solidFill>
                  <a:schemeClr val="bg1"/>
                </a:solidFill>
                <a:latin typeface="Arial Narrow" pitchFamily="34" charset="0"/>
              </a:rPr>
              <a:t>Roman COLOSSEUM</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val="3773653318"/>
      </p:ext>
    </p:extLst>
  </p:cSld>
  <p:clrMapOvr>
    <a:masterClrMapping/>
  </p:clrMapOvr>
  <p:transition advTm="19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2400"/>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lang="en-US" sz="2400" b="1" dirty="0">
                <a:ln w="6350">
                  <a:noFill/>
                </a:ln>
                <a:solidFill>
                  <a:schemeClr val="bg1"/>
                </a:solidFill>
                <a:latin typeface="Arial Narrow" pitchFamily="34" charset="0"/>
                <a:ea typeface="+mj-ea"/>
                <a:cs typeface="+mj-cs"/>
              </a:rPr>
              <a:t>PASSIVE SOLAR </a:t>
            </a:r>
            <a:r>
              <a:rPr lang="en-US" sz="2400" b="1" u="sng" dirty="0">
                <a:ln w="6350">
                  <a:noFill/>
                </a:ln>
                <a:solidFill>
                  <a:schemeClr val="bg1"/>
                </a:solidFill>
                <a:latin typeface="Arial Narrow" pitchFamily="34" charset="0"/>
                <a:ea typeface="+mj-ea"/>
                <a:cs typeface="+mj-cs"/>
              </a:rPr>
              <a:t>HEATING</a:t>
            </a:r>
          </a:p>
          <a:p>
            <a:pPr lvl="0" algn="ctr">
              <a:spcBef>
                <a:spcPct val="0"/>
              </a:spcBef>
              <a:defRPr/>
            </a:pPr>
            <a:r>
              <a:rPr lang="en-US" sz="2400" b="1" dirty="0">
                <a:ln w="6350">
                  <a:noFill/>
                </a:ln>
                <a:solidFill>
                  <a:schemeClr val="bg1"/>
                </a:solidFill>
                <a:latin typeface="Arial Narrow" pitchFamily="34" charset="0"/>
                <a:ea typeface="+mj-ea"/>
                <a:cs typeface="+mj-cs"/>
              </a:rPr>
              <a:t>and NATURAL </a:t>
            </a:r>
            <a:r>
              <a:rPr lang="en-US" sz="2400" b="1" u="sng" dirty="0" err="1">
                <a:ln w="6350">
                  <a:noFill/>
                </a:ln>
                <a:solidFill>
                  <a:schemeClr val="bg1"/>
                </a:solidFill>
                <a:latin typeface="Arial Narrow" pitchFamily="34" charset="0"/>
                <a:ea typeface="+mj-ea"/>
                <a:cs typeface="+mj-cs"/>
              </a:rPr>
              <a:t>DAYLIGHTING</a:t>
            </a:r>
            <a:endParaRPr kumimoji="0" lang="en-US" sz="2400" b="1" i="0" u="sng"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itle 1"/>
          <p:cNvSpPr txBox="1">
            <a:spLocks/>
          </p:cNvSpPr>
          <p:nvPr/>
        </p:nvSpPr>
        <p:spPr>
          <a:xfrm>
            <a:off x="1499524" y="6640717"/>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http://john-perlin.com/let-it-shine.html</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304800" y="1143000"/>
            <a:ext cx="8839200" cy="5324535"/>
          </a:xfrm>
          <a:prstGeom prst="rect">
            <a:avLst/>
          </a:prstGeom>
        </p:spPr>
        <p:txBody>
          <a:bodyPr wrap="square">
            <a:spAutoFit/>
          </a:bodyPr>
          <a:lstStyle/>
          <a:p>
            <a:pPr>
              <a:buFont typeface="Arial" pitchFamily="34" charset="0"/>
              <a:buChar char="•"/>
            </a:pPr>
            <a:r>
              <a:rPr lang="en-US" sz="2000" dirty="0">
                <a:solidFill>
                  <a:schemeClr val="bg1"/>
                </a:solidFill>
                <a:latin typeface="Arial Narrow" pitchFamily="34" charset="0"/>
              </a:rPr>
              <a:t>   </a:t>
            </a:r>
            <a:r>
              <a:rPr lang="en-US" sz="2000" b="1" dirty="0">
                <a:solidFill>
                  <a:schemeClr val="bg1"/>
                </a:solidFill>
                <a:latin typeface="Arial Narrow" pitchFamily="34" charset="0"/>
              </a:rPr>
              <a:t>Used the “GREENHOUSE EFFECT”</a:t>
            </a:r>
            <a:r>
              <a:rPr lang="en-US" sz="2000" dirty="0">
                <a:solidFill>
                  <a:schemeClr val="bg1"/>
                </a:solidFill>
                <a:latin typeface="Arial Narrow" pitchFamily="34" charset="0"/>
              </a:rPr>
              <a:t> to admit sunlight into a desired space, and holding</a:t>
            </a:r>
          </a:p>
          <a:p>
            <a:r>
              <a:rPr lang="en-US" sz="2000" dirty="0">
                <a:solidFill>
                  <a:schemeClr val="bg1"/>
                </a:solidFill>
                <a:latin typeface="Arial Narrow" pitchFamily="34" charset="0"/>
              </a:rPr>
              <a:t>     in the heat so it accumulates inside</a:t>
            </a:r>
          </a:p>
          <a:p>
            <a:endParaRPr lang="en-US" sz="2000" dirty="0">
              <a:solidFill>
                <a:schemeClr val="bg1"/>
              </a:solidFill>
              <a:latin typeface="Arial Narrow" pitchFamily="34" charset="0"/>
            </a:endParaRPr>
          </a:p>
          <a:p>
            <a:pPr>
              <a:buFont typeface="Arial" pitchFamily="34" charset="0"/>
              <a:buChar char="•"/>
            </a:pPr>
            <a:r>
              <a:rPr lang="en-US" sz="2000" dirty="0">
                <a:solidFill>
                  <a:schemeClr val="bg1"/>
                </a:solidFill>
                <a:latin typeface="Arial Narrow" pitchFamily="34" charset="0"/>
              </a:rPr>
              <a:t>   The </a:t>
            </a:r>
            <a:r>
              <a:rPr lang="en-US" sz="2000" b="1" dirty="0">
                <a:solidFill>
                  <a:schemeClr val="bg1"/>
                </a:solidFill>
                <a:latin typeface="Arial Narrow" pitchFamily="34" charset="0"/>
              </a:rPr>
              <a:t>earliest known greenhouse </a:t>
            </a:r>
            <a:r>
              <a:rPr lang="en-US" sz="2000" dirty="0">
                <a:solidFill>
                  <a:schemeClr val="bg1"/>
                </a:solidFill>
                <a:latin typeface="Arial Narrow" pitchFamily="34" charset="0"/>
              </a:rPr>
              <a:t>in </a:t>
            </a:r>
            <a:r>
              <a:rPr lang="en-US" sz="2000" b="1" dirty="0">
                <a:solidFill>
                  <a:schemeClr val="bg1"/>
                </a:solidFill>
                <a:latin typeface="Arial Narrow" pitchFamily="34" charset="0"/>
              </a:rPr>
              <a:t>30 AD</a:t>
            </a:r>
            <a:r>
              <a:rPr lang="en-US" sz="2000" dirty="0">
                <a:solidFill>
                  <a:schemeClr val="bg1"/>
                </a:solidFill>
                <a:latin typeface="Arial Narrow" pitchFamily="34" charset="0"/>
              </a:rPr>
              <a:t> for Roman Emperor </a:t>
            </a:r>
          </a:p>
          <a:p>
            <a:pPr lvl="1">
              <a:buFont typeface="Arial" pitchFamily="34" charset="0"/>
              <a:buChar char="•"/>
            </a:pPr>
            <a:r>
              <a:rPr lang="en-US" sz="2000" dirty="0">
                <a:solidFill>
                  <a:schemeClr val="bg1"/>
                </a:solidFill>
                <a:latin typeface="Arial Narrow" pitchFamily="34" charset="0"/>
              </a:rPr>
              <a:t>      </a:t>
            </a:r>
            <a:r>
              <a:rPr lang="en-US" sz="2000" b="1" dirty="0">
                <a:solidFill>
                  <a:schemeClr val="bg1"/>
                </a:solidFill>
                <a:latin typeface="Arial Narrow" pitchFamily="34" charset="0"/>
              </a:rPr>
              <a:t>Called a </a:t>
            </a:r>
            <a:r>
              <a:rPr lang="en-US" sz="2000" b="1" dirty="0" err="1">
                <a:solidFill>
                  <a:schemeClr val="bg1"/>
                </a:solidFill>
                <a:latin typeface="Arial Narrow" pitchFamily="34" charset="0"/>
              </a:rPr>
              <a:t>specularium</a:t>
            </a:r>
            <a:r>
              <a:rPr lang="en-US" sz="2000" dirty="0">
                <a:solidFill>
                  <a:schemeClr val="bg1"/>
                </a:solidFill>
                <a:latin typeface="Arial Narrow" pitchFamily="34" charset="0"/>
              </a:rPr>
              <a:t>, fabricated from small translucent sheets of mica</a:t>
            </a:r>
          </a:p>
          <a:p>
            <a:pPr marL="914400" lvl="1" indent="-457200">
              <a:buFont typeface="Arial" pitchFamily="34" charset="0"/>
              <a:buChar char="•"/>
            </a:pPr>
            <a:r>
              <a:rPr lang="en-US" sz="2000" dirty="0">
                <a:solidFill>
                  <a:schemeClr val="bg1"/>
                </a:solidFill>
                <a:latin typeface="Arial Narrow" pitchFamily="34" charset="0"/>
              </a:rPr>
              <a:t>Built to satisfy the emperor's craving for cucumbers out of season</a:t>
            </a:r>
          </a:p>
          <a:p>
            <a:pPr marL="914400" lvl="1" indent="-457200">
              <a:buFont typeface="Arial" pitchFamily="34" charset="0"/>
              <a:buChar char="•"/>
            </a:pPr>
            <a:endParaRPr lang="en-US" sz="2000" dirty="0">
              <a:solidFill>
                <a:schemeClr val="bg1"/>
              </a:solidFill>
              <a:latin typeface="Arial Narrow" pitchFamily="34" charset="0"/>
            </a:endParaRPr>
          </a:p>
          <a:p>
            <a:pPr>
              <a:buFont typeface="Arial" pitchFamily="34" charset="0"/>
              <a:buChar char="•"/>
            </a:pPr>
            <a:r>
              <a:rPr lang="en-US" sz="2000" dirty="0">
                <a:solidFill>
                  <a:schemeClr val="bg1"/>
                </a:solidFill>
                <a:latin typeface="Arial Narrow" pitchFamily="34" charset="0"/>
              </a:rPr>
              <a:t>   Large windows of transparent stone like mica, or clear glass</a:t>
            </a:r>
          </a:p>
          <a:p>
            <a:pPr lvl="1">
              <a:buFont typeface="Arial" pitchFamily="34" charset="0"/>
              <a:buChar char="•"/>
            </a:pPr>
            <a:r>
              <a:rPr lang="en-US" sz="2000" dirty="0">
                <a:solidFill>
                  <a:schemeClr val="bg1"/>
                </a:solidFill>
                <a:latin typeface="Arial Narrow" pitchFamily="34" charset="0"/>
              </a:rPr>
              <a:t>       They </a:t>
            </a:r>
            <a:r>
              <a:rPr lang="en-US" sz="2000" b="1" dirty="0">
                <a:solidFill>
                  <a:schemeClr val="bg1"/>
                </a:solidFill>
                <a:latin typeface="Arial Narrow" pitchFamily="34" charset="0"/>
              </a:rPr>
              <a:t>invented first glass cast windows in 100 AD</a:t>
            </a:r>
          </a:p>
          <a:p>
            <a:pPr lvl="1">
              <a:buFont typeface="Arial" pitchFamily="34" charset="0"/>
              <a:buChar char="•"/>
            </a:pPr>
            <a:endParaRPr lang="en-US" sz="2000" b="1" dirty="0">
              <a:solidFill>
                <a:schemeClr val="bg1"/>
              </a:solidFill>
              <a:latin typeface="Arial Narrow" pitchFamily="34" charset="0"/>
            </a:endParaRPr>
          </a:p>
          <a:p>
            <a:pPr>
              <a:buFont typeface="Arial" pitchFamily="34" charset="0"/>
              <a:buChar char="•"/>
            </a:pPr>
            <a:r>
              <a:rPr lang="en-US" sz="2000" b="1" dirty="0">
                <a:solidFill>
                  <a:schemeClr val="bg1"/>
                </a:solidFill>
                <a:latin typeface="Arial Narrow" pitchFamily="34" charset="0"/>
              </a:rPr>
              <a:t>   Sun-right laws </a:t>
            </a:r>
            <a:r>
              <a:rPr lang="en-US" sz="2000" dirty="0">
                <a:solidFill>
                  <a:schemeClr val="bg1"/>
                </a:solidFill>
                <a:latin typeface="Arial Narrow" pitchFamily="34" charset="0"/>
              </a:rPr>
              <a:t>made it a civil offense to block one’s access to the south</a:t>
            </a:r>
          </a:p>
          <a:p>
            <a:endParaRPr lang="en-US" sz="2000" dirty="0">
              <a:solidFill>
                <a:schemeClr val="bg1"/>
              </a:solidFill>
              <a:latin typeface="Arial Narrow" pitchFamily="34" charset="0"/>
            </a:endParaRPr>
          </a:p>
          <a:p>
            <a:pPr>
              <a:buFont typeface="Arial" pitchFamily="34" charset="0"/>
              <a:buChar char="•"/>
            </a:pPr>
            <a:r>
              <a:rPr lang="en-US" sz="2000" dirty="0">
                <a:solidFill>
                  <a:schemeClr val="bg1"/>
                </a:solidFill>
                <a:latin typeface="Arial Narrow" pitchFamily="34" charset="0"/>
              </a:rPr>
              <a:t>   Emphasis on </a:t>
            </a:r>
            <a:r>
              <a:rPr lang="en-US" sz="2000" b="1" dirty="0">
                <a:solidFill>
                  <a:schemeClr val="bg1"/>
                </a:solidFill>
                <a:latin typeface="Arial Narrow" pitchFamily="34" charset="0"/>
              </a:rPr>
              <a:t>proper solar orientation </a:t>
            </a:r>
            <a:r>
              <a:rPr lang="en-US" sz="2000" dirty="0">
                <a:solidFill>
                  <a:schemeClr val="bg1"/>
                </a:solidFill>
                <a:latin typeface="Arial Narrow" pitchFamily="34" charset="0"/>
              </a:rPr>
              <a:t>for buildings</a:t>
            </a:r>
          </a:p>
          <a:p>
            <a:pPr marL="914400" lvl="1" indent="-457200">
              <a:buFont typeface="Arial" pitchFamily="34" charset="0"/>
              <a:buChar char="•"/>
            </a:pPr>
            <a:r>
              <a:rPr lang="en-US" sz="2000" dirty="0">
                <a:solidFill>
                  <a:schemeClr val="bg1"/>
                </a:solidFill>
                <a:latin typeface="Arial Narrow" pitchFamily="34" charset="0"/>
              </a:rPr>
              <a:t>Baths faced the afternoon sun in wintertime when they had maximum use</a:t>
            </a:r>
          </a:p>
          <a:p>
            <a:pPr lvl="1">
              <a:buFont typeface="Arial" pitchFamily="34" charset="0"/>
              <a:buChar char="•"/>
            </a:pPr>
            <a:endParaRPr lang="en-US" sz="2000" b="1" dirty="0">
              <a:solidFill>
                <a:schemeClr val="bg1"/>
              </a:solidFill>
              <a:latin typeface="Arial Narrow" pitchFamily="34" charset="0"/>
            </a:endParaRPr>
          </a:p>
          <a:p>
            <a:pPr marL="914400" lvl="1" indent="-457200">
              <a:buFont typeface="Arial" pitchFamily="34" charset="0"/>
              <a:buChar char="•"/>
            </a:pPr>
            <a:endParaRPr lang="en-US" sz="2000" dirty="0">
              <a:solidFill>
                <a:schemeClr val="bg1"/>
              </a:solidFill>
              <a:latin typeface="Arial Narrow" pitchFamily="34" charset="0"/>
            </a:endParaRPr>
          </a:p>
          <a:p>
            <a:r>
              <a:rPr lang="en-US" sz="2000" dirty="0">
                <a:solidFill>
                  <a:schemeClr val="bg1"/>
                </a:solidFill>
                <a:latin typeface="Arial Narrow" pitchFamily="34" charset="0"/>
              </a:rPr>
              <a:t> </a:t>
            </a:r>
          </a:p>
        </p:txBody>
      </p:sp>
      <p:sp>
        <p:nvSpPr>
          <p:cNvPr id="8" name="TextBox 7">
            <a:extLst>
              <a:ext uri="{FF2B5EF4-FFF2-40B4-BE49-F238E27FC236}">
                <a16:creationId xmlns:a16="http://schemas.microsoft.com/office/drawing/2014/main" id="{0CE3D9B5-FDD0-BF4B-9846-B4606720684C}"/>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83400FB4-6A7C-FE4D-A127-2F4AC95E7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77699676"/>
      </p:ext>
    </p:extLst>
  </p:cSld>
  <p:clrMapOvr>
    <a:masterClrMapping/>
  </p:clrMapOvr>
  <p:transition advTm="58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68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https://www.capri.com/en/s/villa-jovis-mount-tiberio</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304800" y="1143000"/>
            <a:ext cx="6553200" cy="400110"/>
          </a:xfrm>
          <a:prstGeom prst="rect">
            <a:avLst/>
          </a:prstGeom>
        </p:spPr>
        <p:txBody>
          <a:bodyPr wrap="square">
            <a:spAutoFit/>
          </a:bodyPr>
          <a:lstStyle/>
          <a:p>
            <a:r>
              <a:rPr lang="en-US" sz="2000" dirty="0">
                <a:solidFill>
                  <a:schemeClr val="bg1"/>
                </a:solidFill>
                <a:latin typeface="Arial Narrow" pitchFamily="34" charset="0"/>
              </a:rPr>
              <a:t>A residence for Emperor Tiberius on the island of Capri in Italy</a:t>
            </a:r>
          </a:p>
        </p:txBody>
      </p:sp>
      <p:pic>
        <p:nvPicPr>
          <p:cNvPr id="1026" name="Picture 2" descr="File:Tiberius Capri Louvre Ma1248.jpg"/>
          <p:cNvPicPr>
            <a:picLocks noChangeAspect="1" noChangeArrowheads="1"/>
          </p:cNvPicPr>
          <p:nvPr/>
        </p:nvPicPr>
        <p:blipFill>
          <a:blip r:embed="rId5" cstate="print"/>
          <a:srcRect/>
          <a:stretch>
            <a:fillRect/>
          </a:stretch>
        </p:blipFill>
        <p:spPr bwMode="auto">
          <a:xfrm>
            <a:off x="7010400" y="-1"/>
            <a:ext cx="2133600" cy="4037635"/>
          </a:xfrm>
          <a:prstGeom prst="rect">
            <a:avLst/>
          </a:prstGeom>
          <a:noFill/>
        </p:spPr>
      </p:pic>
      <p:sp>
        <p:nvSpPr>
          <p:cNvPr id="8" name="Rectangle 7"/>
          <p:cNvSpPr/>
          <p:nvPr/>
        </p:nvSpPr>
        <p:spPr>
          <a:xfrm>
            <a:off x="6858000" y="5715000"/>
            <a:ext cx="1571264" cy="461665"/>
          </a:xfrm>
          <a:prstGeom prst="rect">
            <a:avLst/>
          </a:prstGeom>
        </p:spPr>
        <p:txBody>
          <a:bodyPr wrap="none">
            <a:spAutoFit/>
          </a:bodyPr>
          <a:lstStyle/>
          <a:p>
            <a:r>
              <a:rPr lang="en-US" sz="2400" dirty="0">
                <a:solidFill>
                  <a:schemeClr val="bg1"/>
                </a:solidFill>
              </a:rPr>
              <a:t>Villa </a:t>
            </a:r>
            <a:r>
              <a:rPr lang="en-US" sz="2400" dirty="0" err="1">
                <a:solidFill>
                  <a:schemeClr val="bg1"/>
                </a:solidFill>
              </a:rPr>
              <a:t>Jovis</a:t>
            </a:r>
            <a:endParaRPr lang="en-US" sz="2400" dirty="0">
              <a:solidFill>
                <a:schemeClr val="bg1"/>
              </a:solidFill>
            </a:endParaRPr>
          </a:p>
        </p:txBody>
      </p:sp>
      <p:pic>
        <p:nvPicPr>
          <p:cNvPr id="71682" name="Picture 2" descr="Image result for Villa Jovis"/>
          <p:cNvPicPr>
            <a:picLocks noChangeAspect="1" noChangeArrowheads="1"/>
          </p:cNvPicPr>
          <p:nvPr/>
        </p:nvPicPr>
        <p:blipFill>
          <a:blip r:embed="rId6" cstate="print"/>
          <a:srcRect/>
          <a:stretch>
            <a:fillRect/>
          </a:stretch>
        </p:blipFill>
        <p:spPr bwMode="auto">
          <a:xfrm>
            <a:off x="0" y="2057400"/>
            <a:ext cx="6781800" cy="4238626"/>
          </a:xfrm>
          <a:prstGeom prst="rect">
            <a:avLst/>
          </a:prstGeom>
          <a:noFill/>
        </p:spPr>
      </p:pic>
      <p:sp>
        <p:nvSpPr>
          <p:cNvPr id="12" name="Title 1"/>
          <p:cNvSpPr txBox="1">
            <a:spLocks/>
          </p:cNvSpPr>
          <p:nvPr/>
        </p:nvSpPr>
        <p:spPr>
          <a:xfrm>
            <a:off x="533400" y="152400"/>
            <a:ext cx="63246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lang="en-US" sz="2400" b="1" dirty="0">
                <a:ln w="6350">
                  <a:noFill/>
                </a:ln>
                <a:solidFill>
                  <a:schemeClr val="bg1"/>
                </a:solidFill>
                <a:latin typeface="Arial Narrow" pitchFamily="34" charset="0"/>
                <a:ea typeface="+mj-ea"/>
                <a:cs typeface="+mj-cs"/>
              </a:rPr>
              <a:t>GREENHOUSE, 37 AD</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3" name="Rectangle 12"/>
          <p:cNvSpPr/>
          <p:nvPr/>
        </p:nvSpPr>
        <p:spPr>
          <a:xfrm>
            <a:off x="7315200" y="4038600"/>
            <a:ext cx="1629549" cy="646331"/>
          </a:xfrm>
          <a:prstGeom prst="rect">
            <a:avLst/>
          </a:prstGeom>
        </p:spPr>
        <p:txBody>
          <a:bodyPr wrap="none">
            <a:spAutoFit/>
          </a:bodyPr>
          <a:lstStyle/>
          <a:p>
            <a:r>
              <a:rPr lang="en-US" dirty="0">
                <a:solidFill>
                  <a:schemeClr val="bg1"/>
                </a:solidFill>
                <a:latin typeface="Arial Narrow" pitchFamily="34" charset="0"/>
              </a:rPr>
              <a:t>Emperor Tiberius</a:t>
            </a:r>
          </a:p>
          <a:p>
            <a:r>
              <a:rPr lang="en-US" dirty="0">
                <a:solidFill>
                  <a:schemeClr val="bg1"/>
                </a:solidFill>
                <a:latin typeface="Arial Narrow" pitchFamily="34" charset="0"/>
              </a:rPr>
              <a:t>   14A to 37 AD</a:t>
            </a:r>
            <a:endParaRPr lang="en-US" dirty="0"/>
          </a:p>
        </p:txBody>
      </p:sp>
      <p:sp>
        <p:nvSpPr>
          <p:cNvPr id="9" name="TextBox 8">
            <a:extLst>
              <a:ext uri="{FF2B5EF4-FFF2-40B4-BE49-F238E27FC236}">
                <a16:creationId xmlns:a16="http://schemas.microsoft.com/office/drawing/2014/main" id="{B2894E6A-AEEB-C442-A2BF-26CE122CDDE7}"/>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CD9A579A-20AF-714D-929A-A807D31A62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49561508"/>
      </p:ext>
    </p:extLst>
  </p:cSld>
  <p:clrMapOvr>
    <a:masterClrMapping/>
  </p:clrMapOvr>
  <p:transition advTm="10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http://tanglewoodconservatories.com/blog/alans-book-on-conservatories/</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228600" y="762000"/>
            <a:ext cx="8610600" cy="1323439"/>
          </a:xfrm>
          <a:prstGeom prst="rect">
            <a:avLst/>
          </a:prstGeom>
        </p:spPr>
        <p:txBody>
          <a:bodyPr wrap="square">
            <a:spAutoFit/>
          </a:bodyPr>
          <a:lstStyle/>
          <a:p>
            <a:endParaRPr lang="en-US" sz="2000" dirty="0">
              <a:solidFill>
                <a:schemeClr val="bg1"/>
              </a:solidFill>
              <a:latin typeface="Arial Narrow" pitchFamily="34" charset="0"/>
            </a:endParaRPr>
          </a:p>
          <a:p>
            <a:pPr>
              <a:buFont typeface="Arial" pitchFamily="34" charset="0"/>
              <a:buChar char="•"/>
            </a:pPr>
            <a:r>
              <a:rPr lang="en-US" sz="2000" dirty="0">
                <a:solidFill>
                  <a:schemeClr val="bg1"/>
                </a:solidFill>
                <a:latin typeface="Arial Narrow" pitchFamily="34" charset="0"/>
              </a:rPr>
              <a:t>    E</a:t>
            </a:r>
            <a:r>
              <a:rPr lang="en-US" sz="2000" b="1" dirty="0">
                <a:solidFill>
                  <a:schemeClr val="bg1"/>
                </a:solidFill>
                <a:latin typeface="Arial Narrow" pitchFamily="34" charset="0"/>
              </a:rPr>
              <a:t>arliest known greenhouse </a:t>
            </a:r>
            <a:r>
              <a:rPr lang="en-US" sz="2000" dirty="0">
                <a:solidFill>
                  <a:schemeClr val="bg1"/>
                </a:solidFill>
                <a:latin typeface="Arial Narrow" pitchFamily="34" charset="0"/>
              </a:rPr>
              <a:t>in 30 AD, for Emperor Tiberius</a:t>
            </a:r>
          </a:p>
          <a:p>
            <a:pPr marL="914400" lvl="1" indent="-457200">
              <a:buFont typeface="Arial" pitchFamily="34" charset="0"/>
              <a:buChar char="•"/>
            </a:pPr>
            <a:r>
              <a:rPr lang="en-US" sz="2000" dirty="0">
                <a:solidFill>
                  <a:schemeClr val="bg1"/>
                </a:solidFill>
                <a:latin typeface="Arial Narrow" pitchFamily="34" charset="0"/>
              </a:rPr>
              <a:t>Built to satisfy his craving for cucumbers out of season</a:t>
            </a:r>
          </a:p>
          <a:p>
            <a:r>
              <a:rPr lang="en-US" sz="2000" dirty="0">
                <a:solidFill>
                  <a:schemeClr val="bg1"/>
                </a:solidFill>
                <a:latin typeface="Arial Narrow" pitchFamily="34" charset="0"/>
              </a:rPr>
              <a:t> </a:t>
            </a:r>
          </a:p>
        </p:txBody>
      </p:sp>
      <p:pic>
        <p:nvPicPr>
          <p:cNvPr id="1026" name="Picture 2" descr="File:Tiberius Capri Louvre Ma1248.jpg"/>
          <p:cNvPicPr>
            <a:picLocks noChangeAspect="1" noChangeArrowheads="1"/>
          </p:cNvPicPr>
          <p:nvPr/>
        </p:nvPicPr>
        <p:blipFill>
          <a:blip r:embed="rId5" cstate="print"/>
          <a:srcRect/>
          <a:stretch>
            <a:fillRect/>
          </a:stretch>
        </p:blipFill>
        <p:spPr bwMode="auto">
          <a:xfrm>
            <a:off x="7010400" y="-1"/>
            <a:ext cx="2133600" cy="4037635"/>
          </a:xfrm>
          <a:prstGeom prst="rect">
            <a:avLst/>
          </a:prstGeom>
          <a:noFill/>
        </p:spPr>
      </p:pic>
      <p:pic>
        <p:nvPicPr>
          <p:cNvPr id="1028" name="Picture 4" descr="File:Villa Jovis.jpg"/>
          <p:cNvPicPr>
            <a:picLocks noChangeAspect="1" noChangeArrowheads="1"/>
          </p:cNvPicPr>
          <p:nvPr/>
        </p:nvPicPr>
        <p:blipFill>
          <a:blip r:embed="rId6" cstate="print"/>
          <a:srcRect/>
          <a:stretch>
            <a:fillRect/>
          </a:stretch>
        </p:blipFill>
        <p:spPr bwMode="auto">
          <a:xfrm>
            <a:off x="1143000" y="2286000"/>
            <a:ext cx="5638800" cy="4229100"/>
          </a:xfrm>
          <a:prstGeom prst="rect">
            <a:avLst/>
          </a:prstGeom>
          <a:noFill/>
        </p:spPr>
      </p:pic>
      <p:sp>
        <p:nvSpPr>
          <p:cNvPr id="8" name="Rectangle 7"/>
          <p:cNvSpPr/>
          <p:nvPr/>
        </p:nvSpPr>
        <p:spPr>
          <a:xfrm>
            <a:off x="6858000" y="5715000"/>
            <a:ext cx="1571264" cy="461665"/>
          </a:xfrm>
          <a:prstGeom prst="rect">
            <a:avLst/>
          </a:prstGeom>
        </p:spPr>
        <p:txBody>
          <a:bodyPr wrap="none">
            <a:spAutoFit/>
          </a:bodyPr>
          <a:lstStyle/>
          <a:p>
            <a:r>
              <a:rPr lang="en-US" sz="2400" dirty="0">
                <a:solidFill>
                  <a:schemeClr val="bg1"/>
                </a:solidFill>
              </a:rPr>
              <a:t>Villa </a:t>
            </a:r>
            <a:r>
              <a:rPr lang="en-US" sz="2400" dirty="0" err="1">
                <a:solidFill>
                  <a:schemeClr val="bg1"/>
                </a:solidFill>
              </a:rPr>
              <a:t>Jovis</a:t>
            </a:r>
            <a:endParaRPr lang="en-US" sz="2400" dirty="0">
              <a:solidFill>
                <a:schemeClr val="bg1"/>
              </a:solidFill>
            </a:endParaRPr>
          </a:p>
        </p:txBody>
      </p:sp>
      <p:sp>
        <p:nvSpPr>
          <p:cNvPr id="10" name="Rectangle 9"/>
          <p:cNvSpPr/>
          <p:nvPr/>
        </p:nvSpPr>
        <p:spPr>
          <a:xfrm>
            <a:off x="7315200" y="4038600"/>
            <a:ext cx="1629549" cy="646331"/>
          </a:xfrm>
          <a:prstGeom prst="rect">
            <a:avLst/>
          </a:prstGeom>
        </p:spPr>
        <p:txBody>
          <a:bodyPr wrap="none">
            <a:spAutoFit/>
          </a:bodyPr>
          <a:lstStyle/>
          <a:p>
            <a:r>
              <a:rPr lang="en-US" dirty="0">
                <a:solidFill>
                  <a:schemeClr val="bg1"/>
                </a:solidFill>
                <a:latin typeface="Arial Narrow" pitchFamily="34" charset="0"/>
              </a:rPr>
              <a:t>Emperor Tiberius</a:t>
            </a:r>
          </a:p>
          <a:p>
            <a:r>
              <a:rPr lang="en-US" dirty="0">
                <a:solidFill>
                  <a:schemeClr val="bg1"/>
                </a:solidFill>
                <a:latin typeface="Arial Narrow" pitchFamily="34" charset="0"/>
              </a:rPr>
              <a:t>   14A to 37 AD</a:t>
            </a:r>
            <a:endParaRPr lang="en-US" dirty="0"/>
          </a:p>
        </p:txBody>
      </p:sp>
      <p:sp>
        <p:nvSpPr>
          <p:cNvPr id="11" name="Title 1"/>
          <p:cNvSpPr txBox="1">
            <a:spLocks/>
          </p:cNvSpPr>
          <p:nvPr/>
        </p:nvSpPr>
        <p:spPr>
          <a:xfrm>
            <a:off x="533400" y="152400"/>
            <a:ext cx="63246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lang="en-US" sz="2400" b="1" dirty="0">
                <a:ln w="6350">
                  <a:noFill/>
                </a:ln>
                <a:solidFill>
                  <a:schemeClr val="bg1"/>
                </a:solidFill>
                <a:latin typeface="Arial Narrow" pitchFamily="34" charset="0"/>
                <a:ea typeface="+mj-ea"/>
                <a:cs typeface="+mj-cs"/>
              </a:rPr>
              <a:t>GREENHOUSE, 37 AD</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9" name="TextBox 8">
            <a:extLst>
              <a:ext uri="{FF2B5EF4-FFF2-40B4-BE49-F238E27FC236}">
                <a16:creationId xmlns:a16="http://schemas.microsoft.com/office/drawing/2014/main" id="{2A219F9E-CB2B-824A-A5B2-3E2A18C917F7}"/>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67868FBA-222F-3A47-9031-4C2007E409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1953829"/>
      </p:ext>
    </p:extLst>
  </p:cSld>
  <p:clrMapOvr>
    <a:masterClrMapping/>
  </p:clrMapOvr>
  <p:transition advTm="11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52400"/>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a:t>
            </a:r>
            <a:r>
              <a:rPr kumimoji="0" lang="en-US" sz="3600" b="1" i="0" u="none" strike="noStrike" kern="1200" cap="none" spc="0" normalizeH="0" noProof="0" dirty="0">
                <a:ln w="6350">
                  <a:noFill/>
                </a:ln>
                <a:solidFill>
                  <a:schemeClr val="bg1"/>
                </a:solidFill>
                <a:effectLst/>
                <a:uLnTx/>
                <a:uFillTx/>
                <a:latin typeface="Arial Narrow" pitchFamily="34" charset="0"/>
                <a:ea typeface="+mj-ea"/>
                <a:cs typeface="+mj-cs"/>
              </a:rPr>
              <a:t> </a:t>
            </a: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ARCH </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1" name="Title 1"/>
          <p:cNvSpPr>
            <a:spLocks noGrp="1"/>
          </p:cNvSpPr>
          <p:nvPr>
            <p:ph type="title"/>
          </p:nvPr>
        </p:nvSpPr>
        <p:spPr>
          <a:xfrm>
            <a:off x="0" y="1447800"/>
            <a:ext cx="9144000" cy="304800"/>
          </a:xfrm>
        </p:spPr>
        <p:txBody>
          <a:bodyPr>
            <a:noAutofit/>
          </a:bodyPr>
          <a:lstStyle/>
          <a:p>
            <a:r>
              <a:rPr lang="en-US" sz="900" dirty="0"/>
              <a:t>SOURCE: </a:t>
            </a:r>
            <a:r>
              <a:rPr lang="en-US" sz="900" dirty="0">
                <a:hlinkClick r:id="rId4"/>
              </a:rPr>
              <a:t>http://aventalearning.com/content168staging/2008Latin1A/unit3/section5f.html</a:t>
            </a:r>
            <a:r>
              <a:rPr lang="en-US" sz="900" dirty="0"/>
              <a:t> </a:t>
            </a:r>
            <a:endParaRPr lang="en-US" sz="2000" dirty="0"/>
          </a:p>
        </p:txBody>
      </p:sp>
      <p:sp>
        <p:nvSpPr>
          <p:cNvPr id="7" name="TextBox 6"/>
          <p:cNvSpPr txBox="1"/>
          <p:nvPr/>
        </p:nvSpPr>
        <p:spPr>
          <a:xfrm>
            <a:off x="609600" y="1066800"/>
            <a:ext cx="8001000" cy="400110"/>
          </a:xfrm>
          <a:prstGeom prst="rect">
            <a:avLst/>
          </a:prstGeom>
          <a:noFill/>
        </p:spPr>
        <p:txBody>
          <a:bodyPr wrap="square" rtlCol="0">
            <a:spAutoFit/>
          </a:bodyPr>
          <a:lstStyle/>
          <a:p>
            <a:pPr algn="ctr"/>
            <a:r>
              <a:rPr lang="en-US" sz="2000" dirty="0">
                <a:solidFill>
                  <a:schemeClr val="bg1"/>
                </a:solidFill>
                <a:latin typeface="Arial Narrow" pitchFamily="34" charset="0"/>
              </a:rPr>
              <a:t>Distribution of Forces shown by arrows in the figure</a:t>
            </a:r>
          </a:p>
        </p:txBody>
      </p:sp>
      <p:pic>
        <p:nvPicPr>
          <p:cNvPr id="1026" name="Picture 2" descr="Image result for forces on the roman arch"/>
          <p:cNvPicPr>
            <a:picLocks noChangeAspect="1" noChangeArrowheads="1"/>
          </p:cNvPicPr>
          <p:nvPr/>
        </p:nvPicPr>
        <p:blipFill>
          <a:blip r:embed="rId5" cstate="print"/>
          <a:srcRect/>
          <a:stretch>
            <a:fillRect/>
          </a:stretch>
        </p:blipFill>
        <p:spPr bwMode="auto">
          <a:xfrm>
            <a:off x="1828800" y="1752599"/>
            <a:ext cx="6324600" cy="4894693"/>
          </a:xfrm>
          <a:prstGeom prst="rect">
            <a:avLst/>
          </a:prstGeom>
          <a:noFill/>
        </p:spPr>
      </p:pic>
      <p:sp>
        <p:nvSpPr>
          <p:cNvPr id="6" name="TextBox 5">
            <a:extLst>
              <a:ext uri="{FF2B5EF4-FFF2-40B4-BE49-F238E27FC236}">
                <a16:creationId xmlns:a16="http://schemas.microsoft.com/office/drawing/2014/main" id="{9FEF72B2-2D4F-C049-B237-B841BB49BACE}"/>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4172FD11-EBA7-A349-9EA8-C1A4B4AA95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4290715"/>
      </p:ext>
    </p:extLst>
  </p:cSld>
  <p:clrMapOvr>
    <a:masterClrMapping/>
  </p:clrMapOvr>
  <p:transition advTm="9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28600"/>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RAINWATER COLLECTION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https://www.summerinitaly.com/guide/villa-jovis</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304800" y="1143000"/>
            <a:ext cx="6553200" cy="1015663"/>
          </a:xfrm>
          <a:prstGeom prst="rect">
            <a:avLst/>
          </a:prstGeom>
        </p:spPr>
        <p:txBody>
          <a:bodyPr wrap="square">
            <a:spAutoFit/>
          </a:bodyPr>
          <a:lstStyle/>
          <a:p>
            <a:r>
              <a:rPr lang="en-US" sz="2000" dirty="0">
                <a:solidFill>
                  <a:schemeClr val="bg1"/>
                </a:solidFill>
                <a:latin typeface="Arial Narrow" pitchFamily="34" charset="0"/>
              </a:rPr>
              <a:t>The villa set around four huge cisterns with barrel vaults that satisfied water requirements</a:t>
            </a:r>
          </a:p>
          <a:p>
            <a:pPr lvl="1">
              <a:buFont typeface="Arial" pitchFamily="34" charset="0"/>
              <a:buChar char="•"/>
            </a:pPr>
            <a:r>
              <a:rPr lang="en-US" sz="2000" dirty="0">
                <a:solidFill>
                  <a:schemeClr val="bg1"/>
                </a:solidFill>
                <a:latin typeface="Arial Narrow" pitchFamily="34" charset="0"/>
              </a:rPr>
              <a:t>    Sophisticated rainwater collection system.  </a:t>
            </a:r>
          </a:p>
        </p:txBody>
      </p:sp>
      <p:pic>
        <p:nvPicPr>
          <p:cNvPr id="1026" name="Picture 2" descr="File:Tiberius Capri Louvre Ma1248.jpg"/>
          <p:cNvPicPr>
            <a:picLocks noChangeAspect="1" noChangeArrowheads="1"/>
          </p:cNvPicPr>
          <p:nvPr/>
        </p:nvPicPr>
        <p:blipFill>
          <a:blip r:embed="rId5" cstate="print"/>
          <a:srcRect/>
          <a:stretch>
            <a:fillRect/>
          </a:stretch>
        </p:blipFill>
        <p:spPr bwMode="auto">
          <a:xfrm>
            <a:off x="7010400" y="-1"/>
            <a:ext cx="2133600" cy="4037635"/>
          </a:xfrm>
          <a:prstGeom prst="rect">
            <a:avLst/>
          </a:prstGeom>
          <a:noFill/>
        </p:spPr>
      </p:pic>
      <p:sp>
        <p:nvSpPr>
          <p:cNvPr id="8" name="Rectangle 7"/>
          <p:cNvSpPr/>
          <p:nvPr/>
        </p:nvSpPr>
        <p:spPr>
          <a:xfrm>
            <a:off x="6858000" y="5715000"/>
            <a:ext cx="1571264" cy="461665"/>
          </a:xfrm>
          <a:prstGeom prst="rect">
            <a:avLst/>
          </a:prstGeom>
        </p:spPr>
        <p:txBody>
          <a:bodyPr wrap="none">
            <a:spAutoFit/>
          </a:bodyPr>
          <a:lstStyle/>
          <a:p>
            <a:r>
              <a:rPr lang="en-US" sz="2400" dirty="0">
                <a:solidFill>
                  <a:schemeClr val="bg1"/>
                </a:solidFill>
              </a:rPr>
              <a:t>Villa </a:t>
            </a:r>
            <a:r>
              <a:rPr lang="en-US" sz="2400" dirty="0" err="1">
                <a:solidFill>
                  <a:schemeClr val="bg1"/>
                </a:solidFill>
              </a:rPr>
              <a:t>Jovis</a:t>
            </a:r>
            <a:endParaRPr lang="en-US" sz="2400" dirty="0">
              <a:solidFill>
                <a:schemeClr val="bg1"/>
              </a:solidFill>
            </a:endParaRPr>
          </a:p>
        </p:txBody>
      </p:sp>
      <p:sp>
        <p:nvSpPr>
          <p:cNvPr id="9" name="Rectangle 8"/>
          <p:cNvSpPr/>
          <p:nvPr/>
        </p:nvSpPr>
        <p:spPr>
          <a:xfrm>
            <a:off x="7315200" y="4038600"/>
            <a:ext cx="1629549" cy="646331"/>
          </a:xfrm>
          <a:prstGeom prst="rect">
            <a:avLst/>
          </a:prstGeom>
        </p:spPr>
        <p:txBody>
          <a:bodyPr wrap="none">
            <a:spAutoFit/>
          </a:bodyPr>
          <a:lstStyle/>
          <a:p>
            <a:r>
              <a:rPr lang="en-US" dirty="0">
                <a:solidFill>
                  <a:schemeClr val="bg1"/>
                </a:solidFill>
                <a:latin typeface="Arial Narrow" pitchFamily="34" charset="0"/>
              </a:rPr>
              <a:t>Emperor Tiberius</a:t>
            </a:r>
          </a:p>
          <a:p>
            <a:r>
              <a:rPr lang="en-US" dirty="0">
                <a:solidFill>
                  <a:schemeClr val="bg1"/>
                </a:solidFill>
                <a:latin typeface="Arial Narrow" pitchFamily="34" charset="0"/>
              </a:rPr>
              <a:t>   14 to 37AD</a:t>
            </a:r>
            <a:endParaRPr lang="en-US" dirty="0"/>
          </a:p>
        </p:txBody>
      </p:sp>
      <p:pic>
        <p:nvPicPr>
          <p:cNvPr id="70658" name="Picture 2" descr="https://www.summerinitaly.com/images/photos/travel_guide/869.jpg"/>
          <p:cNvPicPr>
            <a:picLocks noChangeAspect="1" noChangeArrowheads="1"/>
          </p:cNvPicPr>
          <p:nvPr/>
        </p:nvPicPr>
        <p:blipFill>
          <a:blip r:embed="rId6" cstate="print"/>
          <a:srcRect/>
          <a:stretch>
            <a:fillRect/>
          </a:stretch>
        </p:blipFill>
        <p:spPr bwMode="auto">
          <a:xfrm>
            <a:off x="990600" y="2362200"/>
            <a:ext cx="5715000" cy="4122966"/>
          </a:xfrm>
          <a:prstGeom prst="rect">
            <a:avLst/>
          </a:prstGeom>
          <a:noFill/>
        </p:spPr>
      </p:pic>
      <p:sp>
        <p:nvSpPr>
          <p:cNvPr id="10" name="TextBox 9">
            <a:extLst>
              <a:ext uri="{FF2B5EF4-FFF2-40B4-BE49-F238E27FC236}">
                <a16:creationId xmlns:a16="http://schemas.microsoft.com/office/drawing/2014/main" id="{FEAF6F77-D914-C24F-BDAA-FF63701905D1}"/>
              </a:ext>
            </a:extLst>
          </p:cNvPr>
          <p:cNvSpPr txBox="1"/>
          <p:nvPr/>
        </p:nvSpPr>
        <p:spPr>
          <a:xfrm>
            <a:off x="0" y="0"/>
            <a:ext cx="19094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72B45C09-FDE3-0147-A5C5-956782A528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3868875"/>
      </p:ext>
    </p:extLst>
  </p:cSld>
  <p:clrMapOvr>
    <a:masterClrMapping/>
  </p:clrMapOvr>
  <p:transition advTm="7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8400" y="21336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https://www.pinterest.com/pin/304767099771476698/</a:t>
            </a:r>
            <a:r>
              <a:rPr lang="en-US" sz="1000" b="1" dirty="0">
                <a:ln w="6350">
                  <a:noFill/>
                </a:ln>
                <a:solidFill>
                  <a:schemeClr val="bg1"/>
                </a:solidFill>
                <a:latin typeface="Arial Narrow" pitchFamily="34" charset="0"/>
                <a:ea typeface="+mj-ea"/>
                <a:cs typeface="+mj-cs"/>
              </a:rPr>
              <a:t>  </a:t>
            </a: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5105400" y="228600"/>
            <a:ext cx="4953000" cy="707886"/>
          </a:xfrm>
          <a:prstGeom prst="rect">
            <a:avLst/>
          </a:prstGeom>
        </p:spPr>
        <p:txBody>
          <a:bodyPr wrap="square">
            <a:spAutoFit/>
          </a:bodyPr>
          <a:lstStyle/>
          <a:p>
            <a:r>
              <a:rPr lang="en-US" sz="2000" dirty="0">
                <a:solidFill>
                  <a:schemeClr val="bg1"/>
                </a:solidFill>
                <a:latin typeface="Arial Narrow" pitchFamily="34" charset="0"/>
              </a:rPr>
              <a:t>First cast </a:t>
            </a:r>
          </a:p>
          <a:p>
            <a:r>
              <a:rPr lang="en-US" sz="2000" dirty="0">
                <a:solidFill>
                  <a:schemeClr val="bg1"/>
                </a:solidFill>
                <a:latin typeface="Arial Narrow" pitchFamily="34" charset="0"/>
              </a:rPr>
              <a:t>GLASS WINDOWS</a:t>
            </a:r>
          </a:p>
        </p:txBody>
      </p:sp>
      <p:sp>
        <p:nvSpPr>
          <p:cNvPr id="8" name="Rectangle 7"/>
          <p:cNvSpPr/>
          <p:nvPr/>
        </p:nvSpPr>
        <p:spPr>
          <a:xfrm>
            <a:off x="4343400" y="914400"/>
            <a:ext cx="4800600" cy="1200329"/>
          </a:xfrm>
          <a:prstGeom prst="rect">
            <a:avLst/>
          </a:prstGeom>
        </p:spPr>
        <p:txBody>
          <a:bodyPr wrap="square">
            <a:spAutoFit/>
          </a:bodyPr>
          <a:lstStyle/>
          <a:p>
            <a:r>
              <a:rPr lang="en-US" sz="2400" dirty="0">
                <a:solidFill>
                  <a:schemeClr val="bg1"/>
                </a:solidFill>
                <a:latin typeface="Arial Narrow" pitchFamily="34" charset="0"/>
              </a:rPr>
              <a:t>“Window glass produced based on archeological evidence of ancient Roman glass-making technology”</a:t>
            </a:r>
          </a:p>
        </p:txBody>
      </p:sp>
      <p:sp>
        <p:nvSpPr>
          <p:cNvPr id="12" name="Title 1"/>
          <p:cNvSpPr txBox="1">
            <a:spLocks/>
          </p:cNvSpPr>
          <p:nvPr/>
        </p:nvSpPr>
        <p:spPr>
          <a:xfrm>
            <a:off x="282804" y="457200"/>
            <a:ext cx="3810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lang="en-US" sz="2400" b="1" dirty="0">
                <a:ln w="6350">
                  <a:noFill/>
                </a:ln>
                <a:solidFill>
                  <a:schemeClr val="bg1"/>
                </a:solidFill>
                <a:latin typeface="Arial Narrow" pitchFamily="34" charset="0"/>
                <a:ea typeface="+mj-ea"/>
                <a:cs typeface="+mj-cs"/>
              </a:rPr>
              <a:t>GLASS, 100 AD</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94210" name="Picture 2" descr="Image result for ROMAN GLASS windows"/>
          <p:cNvPicPr>
            <a:picLocks noChangeAspect="1" noChangeArrowheads="1"/>
          </p:cNvPicPr>
          <p:nvPr/>
        </p:nvPicPr>
        <p:blipFill>
          <a:blip r:embed="rId5" cstate="print"/>
          <a:srcRect/>
          <a:stretch>
            <a:fillRect/>
          </a:stretch>
        </p:blipFill>
        <p:spPr bwMode="auto">
          <a:xfrm>
            <a:off x="0" y="1001267"/>
            <a:ext cx="4114800" cy="5856733"/>
          </a:xfrm>
          <a:prstGeom prst="rect">
            <a:avLst/>
          </a:prstGeom>
          <a:noFill/>
        </p:spPr>
      </p:pic>
      <p:sp>
        <p:nvSpPr>
          <p:cNvPr id="9" name="Rectangle 8"/>
          <p:cNvSpPr/>
          <p:nvPr/>
        </p:nvSpPr>
        <p:spPr>
          <a:xfrm>
            <a:off x="4508269" y="4223582"/>
            <a:ext cx="4267200" cy="1692771"/>
          </a:xfrm>
          <a:prstGeom prst="rect">
            <a:avLst/>
          </a:prstGeom>
        </p:spPr>
        <p:txBody>
          <a:bodyPr wrap="square">
            <a:spAutoFit/>
          </a:bodyPr>
          <a:lstStyle/>
          <a:p>
            <a:r>
              <a:rPr lang="en-US" sz="2400" dirty="0">
                <a:solidFill>
                  <a:schemeClr val="bg1"/>
                </a:solidFill>
                <a:latin typeface="Arial Narrow" pitchFamily="34" charset="0"/>
              </a:rPr>
              <a:t>The Romans also  greatly increased the rapid production of glass through their invention of Glass Molds</a:t>
            </a:r>
          </a:p>
          <a:p>
            <a:r>
              <a:rPr lang="en-US" sz="800" dirty="0">
                <a:latin typeface="Arial Narrow" pitchFamily="34" charset="0"/>
                <a:hlinkClick r:id="rId6"/>
              </a:rPr>
              <a:t>https://www.metmuseum.org/toah/hd/rgls/hd_rgls.htm</a:t>
            </a:r>
            <a:endParaRPr lang="en-US" sz="800" dirty="0">
              <a:latin typeface="Arial Narrow" pitchFamily="34" charset="0"/>
            </a:endParaRPr>
          </a:p>
          <a:p>
            <a:endParaRPr lang="en-US" sz="2400" dirty="0">
              <a:latin typeface="Arial Narrow" pitchFamily="34" charset="0"/>
            </a:endParaRPr>
          </a:p>
        </p:txBody>
      </p:sp>
      <p:sp>
        <p:nvSpPr>
          <p:cNvPr id="10" name="TextBox 9">
            <a:extLst>
              <a:ext uri="{FF2B5EF4-FFF2-40B4-BE49-F238E27FC236}">
                <a16:creationId xmlns:a16="http://schemas.microsoft.com/office/drawing/2014/main" id="{32F36117-8C00-7941-B126-364124598982}"/>
              </a:ext>
            </a:extLst>
          </p:cNvPr>
          <p:cNvSpPr txBox="1"/>
          <p:nvPr/>
        </p:nvSpPr>
        <p:spPr>
          <a:xfrm>
            <a:off x="0" y="0"/>
            <a:ext cx="183896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 2000 years ago</a:t>
            </a:r>
          </a:p>
        </p:txBody>
      </p:sp>
      <p:pic>
        <p:nvPicPr>
          <p:cNvPr id="2" name="Audio 1">
            <a:hlinkClick r:id="" action="ppaction://media"/>
            <a:extLst>
              <a:ext uri="{FF2B5EF4-FFF2-40B4-BE49-F238E27FC236}">
                <a16:creationId xmlns:a16="http://schemas.microsoft.com/office/drawing/2014/main" id="{6515C500-5673-CA42-9A5D-6C47FE9A27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39009816"/>
      </p:ext>
    </p:extLst>
  </p:cSld>
  <p:clrMapOvr>
    <a:masterClrMapping/>
  </p:clrMapOvr>
  <p:transition advTm="110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CITIES of Roman Empire</a:t>
            </a:r>
            <a:r>
              <a:rPr kumimoji="0" lang="en-US" sz="2800" b="1" i="0" u="none" strike="noStrike" kern="1200" cap="none" spc="0" normalizeH="0" noProof="0" dirty="0">
                <a:ln w="6350">
                  <a:noFill/>
                </a:ln>
                <a:solidFill>
                  <a:schemeClr val="bg1"/>
                </a:solidFill>
                <a:effectLst/>
                <a:uLnTx/>
                <a:uFillTx/>
                <a:latin typeface="Arial Narrow" pitchFamily="34" charset="0"/>
                <a:ea typeface="+mj-ea"/>
                <a:cs typeface="+mj-cs"/>
              </a:rPr>
              <a:t> second century AD</a:t>
            </a:r>
            <a:endParaRPr kumimoji="0" lang="en-US"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7" name="Rectangle 6"/>
          <p:cNvSpPr/>
          <p:nvPr/>
        </p:nvSpPr>
        <p:spPr>
          <a:xfrm>
            <a:off x="56804" y="6510927"/>
            <a:ext cx="8915400" cy="646331"/>
          </a:xfrm>
          <a:prstGeom prst="rect">
            <a:avLst/>
          </a:prstGeom>
        </p:spPr>
        <p:txBody>
          <a:bodyPr wrap="square">
            <a:spAutoFit/>
          </a:bodyPr>
          <a:lstStyle/>
          <a:p>
            <a:r>
              <a:rPr lang="en-US" sz="1600" dirty="0">
                <a:solidFill>
                  <a:schemeClr val="bg1"/>
                </a:solidFill>
                <a:latin typeface="Arial Narrow" pitchFamily="34" charset="0"/>
                <a:hlinkClick r:id="rId4"/>
              </a:rPr>
              <a:t>https://www.quora.com/How-did-cities-of-the-Roman-Empire-change-or-not-from-the-earlier-to-the-later-Roman-Empire</a:t>
            </a:r>
            <a:r>
              <a:rPr lang="en-US" sz="1600" dirty="0">
                <a:solidFill>
                  <a:schemeClr val="bg1"/>
                </a:solidFill>
                <a:latin typeface="Arial Narrow" pitchFamily="34" charset="0"/>
              </a:rPr>
              <a:t> </a:t>
            </a:r>
          </a:p>
          <a:p>
            <a:r>
              <a:rPr lang="en-US" sz="2000" dirty="0">
                <a:solidFill>
                  <a:schemeClr val="bg1"/>
                </a:solidFill>
                <a:latin typeface="Arial Narrow" pitchFamily="34" charset="0"/>
              </a:rPr>
              <a:t>.  </a:t>
            </a:r>
          </a:p>
        </p:txBody>
      </p:sp>
      <p:pic>
        <p:nvPicPr>
          <p:cNvPr id="3074" name="Picture 2" descr="Image result for CITIES of Roman Empire"/>
          <p:cNvPicPr>
            <a:picLocks noChangeAspect="1" noChangeArrowheads="1"/>
          </p:cNvPicPr>
          <p:nvPr/>
        </p:nvPicPr>
        <p:blipFill>
          <a:blip r:embed="rId5" cstate="print"/>
          <a:srcRect/>
          <a:stretch>
            <a:fillRect/>
          </a:stretch>
        </p:blipFill>
        <p:spPr bwMode="auto">
          <a:xfrm>
            <a:off x="290617" y="606829"/>
            <a:ext cx="7896496" cy="5943600"/>
          </a:xfrm>
          <a:prstGeom prst="rect">
            <a:avLst/>
          </a:prstGeom>
          <a:noFill/>
        </p:spPr>
      </p:pic>
      <p:pic>
        <p:nvPicPr>
          <p:cNvPr id="2" name="Audio 1">
            <a:hlinkClick r:id="" action="ppaction://media"/>
            <a:extLst>
              <a:ext uri="{FF2B5EF4-FFF2-40B4-BE49-F238E27FC236}">
                <a16:creationId xmlns:a16="http://schemas.microsoft.com/office/drawing/2014/main" id="{D13D2B12-56E5-F04A-8019-2B51DA6BF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95683948"/>
      </p:ext>
    </p:extLst>
  </p:cSld>
  <p:clrMapOvr>
    <a:masterClrMapping/>
  </p:clrMapOvr>
  <p:transition advTm="234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1316" y="298966"/>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FORUM (TOWN CENTER),</a:t>
            </a:r>
            <a:r>
              <a:rPr kumimoji="0" lang="en-US" sz="2800" b="1" i="0" u="none" strike="noStrike" kern="1200" cap="none" spc="0" normalizeH="0" noProof="0" dirty="0">
                <a:ln w="6350">
                  <a:noFill/>
                </a:ln>
                <a:solidFill>
                  <a:schemeClr val="bg1"/>
                </a:solidFill>
                <a:effectLst/>
                <a:uLnTx/>
                <a:uFillTx/>
                <a:latin typeface="Arial Narrow" pitchFamily="34" charset="0"/>
                <a:ea typeface="+mj-ea"/>
                <a:cs typeface="+mj-cs"/>
              </a:rPr>
              <a:t> 117 AD</a:t>
            </a:r>
            <a:endParaRPr kumimoji="0" lang="en-US" sz="2800" b="1" i="1"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itle 1"/>
          <p:cNvSpPr txBox="1">
            <a:spLocks/>
          </p:cNvSpPr>
          <p:nvPr/>
        </p:nvSpPr>
        <p:spPr>
          <a:xfrm>
            <a:off x="6629400" y="6324600"/>
            <a:ext cx="2286000" cy="533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2000" b="1" dirty="0">
                <a:ln w="6350">
                  <a:noFill/>
                </a:ln>
                <a:solidFill>
                  <a:schemeClr val="bg1"/>
                </a:solidFill>
                <a:latin typeface="Arial Narrow" pitchFamily="34" charset="0"/>
                <a:ea typeface="+mj-ea"/>
                <a:cs typeface="+mj-cs"/>
              </a:rPr>
              <a:t>Rendering</a:t>
            </a:r>
            <a:endPar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endParaRPr>
          </a:p>
          <a:p>
            <a:pPr lvl="0" algn="r">
              <a:spcBef>
                <a:spcPct val="0"/>
              </a:spcBef>
            </a:pPr>
            <a:r>
              <a:rPr lang="en-US" sz="1000" dirty="0">
                <a:ln w="6350">
                  <a:noFill/>
                </a:ln>
                <a:solidFill>
                  <a:schemeClr val="bg1"/>
                </a:solidFill>
                <a:latin typeface="Arial Narrow" pitchFamily="34" charset="0"/>
                <a:ea typeface="+mj-ea"/>
                <a:cs typeface="+mj-cs"/>
                <a:hlinkClick r:id="rId4"/>
              </a:rPr>
              <a:t>http://www.ancientvine.com/hadrianswall.html</a:t>
            </a:r>
            <a:r>
              <a:rPr lang="en-US" sz="1000"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381000" y="838200"/>
            <a:ext cx="6172200" cy="707886"/>
          </a:xfrm>
          <a:prstGeom prst="rect">
            <a:avLst/>
          </a:prstGeom>
        </p:spPr>
        <p:txBody>
          <a:bodyPr wrap="square">
            <a:spAutoFit/>
          </a:bodyPr>
          <a:lstStyle/>
          <a:p>
            <a:r>
              <a:rPr lang="en-US" sz="2000" dirty="0">
                <a:solidFill>
                  <a:schemeClr val="bg1"/>
                </a:solidFill>
                <a:latin typeface="Arial Narrow" pitchFamily="34" charset="0"/>
              </a:rPr>
              <a:t>The empire thrived during time of Emperor Trajan 98-117AD, and Rome had a </a:t>
            </a:r>
            <a:r>
              <a:rPr lang="en-US" sz="2000" b="1" dirty="0">
                <a:solidFill>
                  <a:schemeClr val="bg1"/>
                </a:solidFill>
                <a:latin typeface="Arial Narrow" pitchFamily="34" charset="0"/>
              </a:rPr>
              <a:t>new complex Forum</a:t>
            </a:r>
          </a:p>
        </p:txBody>
      </p:sp>
      <p:sp>
        <p:nvSpPr>
          <p:cNvPr id="8" name="Rectangle 7"/>
          <p:cNvSpPr/>
          <p:nvPr/>
        </p:nvSpPr>
        <p:spPr>
          <a:xfrm>
            <a:off x="2017140" y="1763688"/>
            <a:ext cx="3088260" cy="461665"/>
          </a:xfrm>
          <a:prstGeom prst="rect">
            <a:avLst/>
          </a:prstGeom>
        </p:spPr>
        <p:txBody>
          <a:bodyPr wrap="square">
            <a:spAutoFit/>
          </a:bodyPr>
          <a:lstStyle/>
          <a:p>
            <a:r>
              <a:rPr lang="en-US" sz="2400" dirty="0">
                <a:solidFill>
                  <a:schemeClr val="bg1"/>
                </a:solidFill>
              </a:rPr>
              <a:t>Trajan's </a:t>
            </a:r>
            <a:r>
              <a:rPr lang="en-US" sz="2400" b="1" dirty="0">
                <a:solidFill>
                  <a:schemeClr val="bg1"/>
                </a:solidFill>
              </a:rPr>
              <a:t>FORUM</a:t>
            </a:r>
            <a:r>
              <a:rPr lang="en-US" sz="2400" dirty="0">
                <a:solidFill>
                  <a:schemeClr val="bg1"/>
                </a:solidFill>
              </a:rPr>
              <a:t> </a:t>
            </a:r>
          </a:p>
        </p:txBody>
      </p:sp>
      <p:sp>
        <p:nvSpPr>
          <p:cNvPr id="9" name="Rectangle 8"/>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Trajan</a:t>
            </a:r>
          </a:p>
          <a:p>
            <a:pPr algn="ctr"/>
            <a:r>
              <a:rPr lang="en-US" dirty="0">
                <a:solidFill>
                  <a:schemeClr val="bg1"/>
                </a:solidFill>
                <a:latin typeface="Arial Narrow" pitchFamily="34" charset="0"/>
              </a:rPr>
              <a:t>98 to 117 AD</a:t>
            </a:r>
          </a:p>
          <a:p>
            <a:pPr algn="ctr"/>
            <a:r>
              <a:rPr lang="en-US" sz="800" dirty="0">
                <a:hlinkClick r:id="rId5"/>
              </a:rPr>
              <a:t>https://www.ancient.eu/hadrian/</a:t>
            </a:r>
            <a:r>
              <a:rPr lang="en-US" sz="800" dirty="0"/>
              <a:t> </a:t>
            </a:r>
          </a:p>
        </p:txBody>
      </p:sp>
      <p:pic>
        <p:nvPicPr>
          <p:cNvPr id="90114" name="Picture 2" descr="Image result for Emperor Trajan"/>
          <p:cNvPicPr>
            <a:picLocks noChangeAspect="1" noChangeArrowheads="1"/>
          </p:cNvPicPr>
          <p:nvPr/>
        </p:nvPicPr>
        <p:blipFill>
          <a:blip r:embed="rId6" cstate="print"/>
          <a:srcRect r="1408" b="22097"/>
          <a:stretch>
            <a:fillRect/>
          </a:stretch>
        </p:blipFill>
        <p:spPr bwMode="auto">
          <a:xfrm>
            <a:off x="7162800" y="152400"/>
            <a:ext cx="1600200" cy="1981200"/>
          </a:xfrm>
          <a:prstGeom prst="rect">
            <a:avLst/>
          </a:prstGeom>
          <a:noFill/>
        </p:spPr>
      </p:pic>
      <p:pic>
        <p:nvPicPr>
          <p:cNvPr id="90116" name="Picture 4" descr="Image result for Trajan's Forum model"/>
          <p:cNvPicPr>
            <a:picLocks noChangeAspect="1" noChangeArrowheads="1"/>
          </p:cNvPicPr>
          <p:nvPr/>
        </p:nvPicPr>
        <p:blipFill>
          <a:blip r:embed="rId7" cstate="print"/>
          <a:srcRect/>
          <a:stretch>
            <a:fillRect/>
          </a:stretch>
        </p:blipFill>
        <p:spPr bwMode="auto">
          <a:xfrm>
            <a:off x="0" y="2270455"/>
            <a:ext cx="6629400" cy="4587546"/>
          </a:xfrm>
          <a:prstGeom prst="rect">
            <a:avLst/>
          </a:prstGeom>
          <a:noFill/>
        </p:spPr>
      </p:pic>
      <p:pic>
        <p:nvPicPr>
          <p:cNvPr id="2" name="Audio 1">
            <a:hlinkClick r:id="" action="ppaction://media"/>
            <a:extLst>
              <a:ext uri="{FF2B5EF4-FFF2-40B4-BE49-F238E27FC236}">
                <a16:creationId xmlns:a16="http://schemas.microsoft.com/office/drawing/2014/main" id="{1528B6F4-D7B8-A24E-AF84-0D802BEE76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10" name="TextBox 9">
            <a:extLst>
              <a:ext uri="{FF2B5EF4-FFF2-40B4-BE49-F238E27FC236}">
                <a16:creationId xmlns:a16="http://schemas.microsoft.com/office/drawing/2014/main" id="{058C28CA-AD71-514C-95FC-EF7ACB301BFA}"/>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Tree>
    <p:extLst>
      <p:ext uri="{BB962C8B-B14F-4D97-AF65-F5344CB8AC3E}">
        <p14:creationId xmlns:p14="http://schemas.microsoft.com/office/powerpoint/2010/main" val="574832084"/>
      </p:ext>
    </p:extLst>
  </p:cSld>
  <p:clrMapOvr>
    <a:masterClrMapping/>
  </p:clrMapOvr>
  <p:transition advTm="282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67698" y="6417439"/>
            <a:ext cx="2286000" cy="533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dirty="0">
                <a:ln w="6350">
                  <a:noFill/>
                </a:ln>
                <a:solidFill>
                  <a:schemeClr val="bg1"/>
                </a:solidFill>
                <a:latin typeface="Arial Narrow" pitchFamily="34" charset="0"/>
                <a:ea typeface="+mj-ea"/>
                <a:cs typeface="+mj-cs"/>
                <a:hlinkClick r:id="rId4"/>
              </a:rPr>
              <a:t>http://www.ancientvine.com/hadrianswall.html</a:t>
            </a:r>
            <a:r>
              <a:rPr lang="en-US" sz="1000"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457200" y="1021833"/>
            <a:ext cx="6172200" cy="707886"/>
          </a:xfrm>
          <a:prstGeom prst="rect">
            <a:avLst/>
          </a:prstGeom>
        </p:spPr>
        <p:txBody>
          <a:bodyPr wrap="square">
            <a:spAutoFit/>
          </a:bodyPr>
          <a:lstStyle/>
          <a:p>
            <a:r>
              <a:rPr lang="en-US" sz="2000" dirty="0">
                <a:solidFill>
                  <a:schemeClr val="bg1"/>
                </a:solidFill>
                <a:latin typeface="Arial Narrow" pitchFamily="34" charset="0"/>
              </a:rPr>
              <a:t>The empire was thriving at the time of Emperor Trajan 98-117AD and Rome had a </a:t>
            </a:r>
            <a:r>
              <a:rPr lang="en-US" sz="2000" b="1" dirty="0">
                <a:solidFill>
                  <a:schemeClr val="bg1"/>
                </a:solidFill>
                <a:latin typeface="Arial Narrow" pitchFamily="34" charset="0"/>
              </a:rPr>
              <a:t>new large shopping Market</a:t>
            </a:r>
          </a:p>
        </p:txBody>
      </p:sp>
      <p:sp>
        <p:nvSpPr>
          <p:cNvPr id="8" name="Rectangle 7"/>
          <p:cNvSpPr/>
          <p:nvPr/>
        </p:nvSpPr>
        <p:spPr>
          <a:xfrm>
            <a:off x="2209800" y="1981200"/>
            <a:ext cx="2438400" cy="461665"/>
          </a:xfrm>
          <a:prstGeom prst="rect">
            <a:avLst/>
          </a:prstGeom>
        </p:spPr>
        <p:txBody>
          <a:bodyPr wrap="square">
            <a:spAutoFit/>
          </a:bodyPr>
          <a:lstStyle/>
          <a:p>
            <a:r>
              <a:rPr lang="en-US" sz="2400" dirty="0">
                <a:solidFill>
                  <a:schemeClr val="bg1"/>
                </a:solidFill>
              </a:rPr>
              <a:t>Trajan's Market </a:t>
            </a:r>
          </a:p>
        </p:txBody>
      </p:sp>
      <p:sp>
        <p:nvSpPr>
          <p:cNvPr id="9" name="Rectangle 8"/>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Trajan</a:t>
            </a:r>
          </a:p>
          <a:p>
            <a:pPr algn="ctr"/>
            <a:r>
              <a:rPr lang="en-US" dirty="0">
                <a:solidFill>
                  <a:schemeClr val="bg1"/>
                </a:solidFill>
                <a:latin typeface="Arial Narrow" pitchFamily="34" charset="0"/>
              </a:rPr>
              <a:t>98 to 117 AD</a:t>
            </a:r>
          </a:p>
          <a:p>
            <a:pPr algn="ctr"/>
            <a:r>
              <a:rPr lang="en-US" sz="800" dirty="0">
                <a:hlinkClick r:id="rId5"/>
              </a:rPr>
              <a:t>https://www.ancient.eu/hadrian/</a:t>
            </a:r>
            <a:r>
              <a:rPr lang="en-US" sz="800" dirty="0"/>
              <a:t> </a:t>
            </a:r>
          </a:p>
        </p:txBody>
      </p:sp>
      <p:pic>
        <p:nvPicPr>
          <p:cNvPr id="90114" name="Picture 2" descr="Image result for Emperor Trajan"/>
          <p:cNvPicPr>
            <a:picLocks noChangeAspect="1" noChangeArrowheads="1"/>
          </p:cNvPicPr>
          <p:nvPr/>
        </p:nvPicPr>
        <p:blipFill>
          <a:blip r:embed="rId6" cstate="print"/>
          <a:srcRect r="1408" b="22097"/>
          <a:stretch>
            <a:fillRect/>
          </a:stretch>
        </p:blipFill>
        <p:spPr bwMode="auto">
          <a:xfrm>
            <a:off x="7162800" y="152400"/>
            <a:ext cx="1600200" cy="1981200"/>
          </a:xfrm>
          <a:prstGeom prst="rect">
            <a:avLst/>
          </a:prstGeom>
          <a:noFill/>
        </p:spPr>
      </p:pic>
      <p:pic>
        <p:nvPicPr>
          <p:cNvPr id="92162" name="Picture 2" descr="Image result for Trajan's market"/>
          <p:cNvPicPr>
            <a:picLocks noChangeAspect="1" noChangeArrowheads="1"/>
          </p:cNvPicPr>
          <p:nvPr/>
        </p:nvPicPr>
        <p:blipFill>
          <a:blip r:embed="rId7" cstate="print"/>
          <a:srcRect/>
          <a:stretch>
            <a:fillRect/>
          </a:stretch>
        </p:blipFill>
        <p:spPr bwMode="auto">
          <a:xfrm>
            <a:off x="0" y="2514599"/>
            <a:ext cx="6909954" cy="4343401"/>
          </a:xfrm>
          <a:prstGeom prst="rect">
            <a:avLst/>
          </a:prstGeom>
          <a:noFill/>
        </p:spPr>
      </p:pic>
      <p:sp>
        <p:nvSpPr>
          <p:cNvPr id="10" name="Title 1"/>
          <p:cNvSpPr txBox="1">
            <a:spLocks/>
          </p:cNvSpPr>
          <p:nvPr/>
        </p:nvSpPr>
        <p:spPr>
          <a:xfrm>
            <a:off x="-533400" y="335239"/>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SHOPPING MARKET (</a:t>
            </a:r>
            <a:r>
              <a:rPr kumimoji="0" lang="en-US" sz="2400" b="1" i="1" u="none" strike="noStrike" kern="1200" cap="none" spc="0" normalizeH="0" baseline="0" noProof="0" dirty="0">
                <a:ln w="6350">
                  <a:noFill/>
                </a:ln>
                <a:solidFill>
                  <a:schemeClr val="bg1"/>
                </a:solidFill>
                <a:effectLst/>
                <a:uLnTx/>
                <a:uFillTx/>
                <a:latin typeface="Arial Narrow" pitchFamily="34" charset="0"/>
                <a:ea typeface="+mj-ea"/>
                <a:cs typeface="+mj-cs"/>
              </a:rPr>
              <a:t>MALL</a:t>
            </a:r>
            <a:r>
              <a:rPr kumimoji="0" lang="en-US" sz="2400" b="1" u="none" strike="noStrike" kern="1200" cap="none" spc="0" normalizeH="0" baseline="0" noProof="0" dirty="0">
                <a:ln w="6350">
                  <a:noFill/>
                </a:ln>
                <a:solidFill>
                  <a:schemeClr val="bg1"/>
                </a:solidFill>
                <a:effectLst/>
                <a:uLnTx/>
                <a:uFillTx/>
                <a:latin typeface="Arial Narrow" pitchFamily="34" charset="0"/>
                <a:ea typeface="+mj-ea"/>
                <a:cs typeface="+mj-cs"/>
              </a:rPr>
              <a:t>), 117 AD</a:t>
            </a:r>
            <a:endParaRPr kumimoji="0" lang="en-US" sz="2400" b="1"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1" name="Rectangle 10"/>
          <p:cNvSpPr/>
          <p:nvPr/>
        </p:nvSpPr>
        <p:spPr>
          <a:xfrm>
            <a:off x="7010400" y="3124200"/>
            <a:ext cx="2133600" cy="2862322"/>
          </a:xfrm>
          <a:prstGeom prst="rect">
            <a:avLst/>
          </a:prstGeom>
        </p:spPr>
        <p:txBody>
          <a:bodyPr wrap="square">
            <a:spAutoFit/>
          </a:bodyPr>
          <a:lstStyle/>
          <a:p>
            <a:r>
              <a:rPr lang="en-US" sz="2000" dirty="0"/>
              <a:t>A HEMICYCLE</a:t>
            </a:r>
          </a:p>
          <a:p>
            <a:r>
              <a:rPr lang="en-US" sz="2000" dirty="0">
                <a:solidFill>
                  <a:schemeClr val="bg1"/>
                </a:solidFill>
              </a:rPr>
              <a:t>Built into chisel-away 125 foot cliff face – this allowed it to survive later earthquake that destroyed Trajan’s Forum</a:t>
            </a:r>
          </a:p>
        </p:txBody>
      </p:sp>
      <p:pic>
        <p:nvPicPr>
          <p:cNvPr id="2" name="Audio 1">
            <a:hlinkClick r:id="" action="ppaction://media"/>
            <a:extLst>
              <a:ext uri="{FF2B5EF4-FFF2-40B4-BE49-F238E27FC236}">
                <a16:creationId xmlns:a16="http://schemas.microsoft.com/office/drawing/2014/main" id="{3D1E2B48-7CBA-ED4B-B5EB-2FFE43F513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12" name="TextBox 11">
            <a:extLst>
              <a:ext uri="{FF2B5EF4-FFF2-40B4-BE49-F238E27FC236}">
                <a16:creationId xmlns:a16="http://schemas.microsoft.com/office/drawing/2014/main" id="{3070C002-5DBD-774F-8665-9773369A896C}"/>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Tree>
    <p:extLst>
      <p:ext uri="{BB962C8B-B14F-4D97-AF65-F5344CB8AC3E}">
        <p14:creationId xmlns:p14="http://schemas.microsoft.com/office/powerpoint/2010/main" val="2351269542"/>
      </p:ext>
    </p:extLst>
  </p:cSld>
  <p:clrMapOvr>
    <a:masterClrMapping/>
  </p:clrMapOvr>
  <p:transition advTm="140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91579"/>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SHOPPING MARKET (</a:t>
            </a:r>
            <a:r>
              <a:rPr kumimoji="0" lang="en-US" sz="2400" b="1" i="1" u="none" strike="noStrike" kern="1200" cap="none" spc="0" normalizeH="0" baseline="0" noProof="0" dirty="0">
                <a:ln w="6350">
                  <a:noFill/>
                </a:ln>
                <a:solidFill>
                  <a:schemeClr val="bg1"/>
                </a:solidFill>
                <a:effectLst/>
                <a:uLnTx/>
                <a:uFillTx/>
                <a:latin typeface="Arial Narrow" pitchFamily="34" charset="0"/>
                <a:ea typeface="+mj-ea"/>
                <a:cs typeface="+mj-cs"/>
              </a:rPr>
              <a:t>MALL)</a:t>
            </a:r>
            <a:r>
              <a:rPr kumimoji="0" lang="en-US" sz="2400" b="1" u="none" strike="noStrike" kern="1200" cap="none" spc="0" normalizeH="0" baseline="0" noProof="0" dirty="0">
                <a:ln w="6350">
                  <a:noFill/>
                </a:ln>
                <a:solidFill>
                  <a:schemeClr val="bg1"/>
                </a:solidFill>
                <a:effectLst/>
                <a:uLnTx/>
                <a:uFillTx/>
                <a:latin typeface="Arial Narrow" pitchFamily="34" charset="0"/>
                <a:ea typeface="+mj-ea"/>
                <a:cs typeface="+mj-cs"/>
              </a:rPr>
              <a:t>, 117 AD</a:t>
            </a:r>
            <a:endParaRPr kumimoji="0" lang="en-US" sz="2400" b="1"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itle 1"/>
          <p:cNvSpPr txBox="1">
            <a:spLocks/>
          </p:cNvSpPr>
          <p:nvPr/>
        </p:nvSpPr>
        <p:spPr>
          <a:xfrm>
            <a:off x="6858000" y="6400800"/>
            <a:ext cx="1981200" cy="457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dirty="0">
                <a:ln w="6350">
                  <a:noFill/>
                </a:ln>
                <a:solidFill>
                  <a:schemeClr val="bg1"/>
                </a:solidFill>
                <a:latin typeface="Arial Narrow" pitchFamily="34" charset="0"/>
                <a:ea typeface="+mj-ea"/>
                <a:cs typeface="+mj-cs"/>
                <a:hlinkClick r:id="rId4"/>
              </a:rPr>
              <a:t>https://www.rome.net/trajans-market</a:t>
            </a:r>
            <a:r>
              <a:rPr lang="en-US" sz="1000"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8" name="Rectangle 7"/>
          <p:cNvSpPr/>
          <p:nvPr/>
        </p:nvSpPr>
        <p:spPr>
          <a:xfrm>
            <a:off x="2209800" y="1102667"/>
            <a:ext cx="3048000" cy="461665"/>
          </a:xfrm>
          <a:prstGeom prst="rect">
            <a:avLst/>
          </a:prstGeom>
        </p:spPr>
        <p:txBody>
          <a:bodyPr wrap="square">
            <a:spAutoFit/>
          </a:bodyPr>
          <a:lstStyle/>
          <a:p>
            <a:r>
              <a:rPr lang="en-US" sz="2400" dirty="0">
                <a:solidFill>
                  <a:schemeClr val="bg1"/>
                </a:solidFill>
              </a:rPr>
              <a:t>Trajan's </a:t>
            </a:r>
            <a:r>
              <a:rPr lang="en-US" sz="2400" b="1" dirty="0">
                <a:solidFill>
                  <a:schemeClr val="bg1"/>
                </a:solidFill>
              </a:rPr>
              <a:t>MARKET</a:t>
            </a:r>
            <a:r>
              <a:rPr lang="en-US" sz="2400" dirty="0">
                <a:solidFill>
                  <a:schemeClr val="bg1"/>
                </a:solidFill>
              </a:rPr>
              <a:t> </a:t>
            </a:r>
          </a:p>
        </p:txBody>
      </p:sp>
      <p:sp>
        <p:nvSpPr>
          <p:cNvPr id="9" name="Rectangle 8"/>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Trajan</a:t>
            </a:r>
          </a:p>
          <a:p>
            <a:pPr algn="ctr"/>
            <a:r>
              <a:rPr lang="en-US" dirty="0">
                <a:solidFill>
                  <a:schemeClr val="bg1"/>
                </a:solidFill>
                <a:latin typeface="Arial Narrow" pitchFamily="34" charset="0"/>
              </a:rPr>
              <a:t>98 to 117 AD</a:t>
            </a:r>
          </a:p>
          <a:p>
            <a:pPr algn="ctr"/>
            <a:r>
              <a:rPr lang="en-US" sz="800" dirty="0">
                <a:hlinkClick r:id="rId5"/>
              </a:rPr>
              <a:t>https://www.ancient.eu/hadrian/</a:t>
            </a:r>
            <a:r>
              <a:rPr lang="en-US" sz="800" dirty="0"/>
              <a:t> </a:t>
            </a:r>
          </a:p>
        </p:txBody>
      </p:sp>
      <p:pic>
        <p:nvPicPr>
          <p:cNvPr id="90114" name="Picture 2" descr="Image result for Emperor Trajan"/>
          <p:cNvPicPr>
            <a:picLocks noChangeAspect="1" noChangeArrowheads="1"/>
          </p:cNvPicPr>
          <p:nvPr/>
        </p:nvPicPr>
        <p:blipFill>
          <a:blip r:embed="rId6" cstate="print"/>
          <a:srcRect r="1408" b="22097"/>
          <a:stretch>
            <a:fillRect/>
          </a:stretch>
        </p:blipFill>
        <p:spPr bwMode="auto">
          <a:xfrm>
            <a:off x="7162800" y="152400"/>
            <a:ext cx="1600200" cy="1981200"/>
          </a:xfrm>
          <a:prstGeom prst="rect">
            <a:avLst/>
          </a:prstGeom>
          <a:noFill/>
        </p:spPr>
      </p:pic>
      <p:pic>
        <p:nvPicPr>
          <p:cNvPr id="93186" name="Picture 2" descr="Image result for Trajan's market"/>
          <p:cNvPicPr>
            <a:picLocks noChangeAspect="1" noChangeArrowheads="1"/>
          </p:cNvPicPr>
          <p:nvPr/>
        </p:nvPicPr>
        <p:blipFill>
          <a:blip r:embed="rId7" cstate="print"/>
          <a:srcRect/>
          <a:stretch>
            <a:fillRect/>
          </a:stretch>
        </p:blipFill>
        <p:spPr bwMode="auto">
          <a:xfrm>
            <a:off x="0" y="1752599"/>
            <a:ext cx="6789093" cy="5105401"/>
          </a:xfrm>
          <a:prstGeom prst="rect">
            <a:avLst/>
          </a:prstGeom>
          <a:noFill/>
        </p:spPr>
      </p:pic>
      <p:pic>
        <p:nvPicPr>
          <p:cNvPr id="2" name="Audio 1">
            <a:hlinkClick r:id="" action="ppaction://media"/>
            <a:extLst>
              <a:ext uri="{FF2B5EF4-FFF2-40B4-BE49-F238E27FC236}">
                <a16:creationId xmlns:a16="http://schemas.microsoft.com/office/drawing/2014/main" id="{51F02318-73FA-7E4B-A173-1C434293BE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3400" y="5707559"/>
            <a:ext cx="812800" cy="812800"/>
          </a:xfrm>
          <a:prstGeom prst="rect">
            <a:avLst/>
          </a:prstGeom>
        </p:spPr>
      </p:pic>
      <p:sp>
        <p:nvSpPr>
          <p:cNvPr id="10" name="TextBox 9">
            <a:extLst>
              <a:ext uri="{FF2B5EF4-FFF2-40B4-BE49-F238E27FC236}">
                <a16:creationId xmlns:a16="http://schemas.microsoft.com/office/drawing/2014/main" id="{1AEE39C7-48D5-D045-AC53-B64E4B30B5D2}"/>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Tree>
    <p:extLst>
      <p:ext uri="{BB962C8B-B14F-4D97-AF65-F5344CB8AC3E}">
        <p14:creationId xmlns:p14="http://schemas.microsoft.com/office/powerpoint/2010/main" val="4045496047"/>
      </p:ext>
    </p:extLst>
  </p:cSld>
  <p:clrMapOvr>
    <a:masterClrMapping/>
  </p:clrMapOvr>
  <p:transition advTm="10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04800" y="6477000"/>
            <a:ext cx="5638800" cy="3810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https://sites.google.com/site/activity21site/f-development-of-the-dome</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8" name="Picture 2" descr="Image result for roman domes"/>
          <p:cNvPicPr>
            <a:picLocks noChangeAspect="1" noChangeArrowheads="1"/>
          </p:cNvPicPr>
          <p:nvPr/>
        </p:nvPicPr>
        <p:blipFill>
          <a:blip r:embed="rId5" cstate="print"/>
          <a:srcRect/>
          <a:stretch>
            <a:fillRect/>
          </a:stretch>
        </p:blipFill>
        <p:spPr bwMode="auto">
          <a:xfrm>
            <a:off x="304800" y="1066800"/>
            <a:ext cx="5791200" cy="5459777"/>
          </a:xfrm>
          <a:prstGeom prst="rect">
            <a:avLst/>
          </a:prstGeom>
          <a:noFill/>
        </p:spPr>
      </p:pic>
      <p:pic>
        <p:nvPicPr>
          <p:cNvPr id="10"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pic>
        <p:nvPicPr>
          <p:cNvPr id="2" name="Audio 1">
            <a:hlinkClick r:id="" action="ppaction://media"/>
            <a:extLst>
              <a:ext uri="{FF2B5EF4-FFF2-40B4-BE49-F238E27FC236}">
                <a16:creationId xmlns:a16="http://schemas.microsoft.com/office/drawing/2014/main" id="{7C625FA3-E577-144F-B643-7BBBCFC448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204376CC-48C5-C029-8ED4-3C33747EF089}"/>
              </a:ext>
            </a:extLst>
          </p:cNvPr>
          <p:cNvSpPr txBox="1">
            <a:spLocks/>
          </p:cNvSpPr>
          <p:nvPr/>
        </p:nvSpPr>
        <p:spPr>
          <a:xfrm>
            <a:off x="69850" y="-87868"/>
            <a:ext cx="396875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Roman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351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6553200"/>
            <a:ext cx="8915400" cy="304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http://romancolosseum.org/pantheon-in-rome/</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53250" name="Picture 2" descr="Pantheon in Rome"/>
          <p:cNvPicPr>
            <a:picLocks noChangeAspect="1" noChangeArrowheads="1"/>
          </p:cNvPicPr>
          <p:nvPr/>
        </p:nvPicPr>
        <p:blipFill>
          <a:blip r:embed="rId5" cstate="print"/>
          <a:srcRect/>
          <a:stretch>
            <a:fillRect/>
          </a:stretch>
        </p:blipFill>
        <p:spPr bwMode="auto">
          <a:xfrm>
            <a:off x="228601" y="1752600"/>
            <a:ext cx="6934200" cy="4876800"/>
          </a:xfrm>
          <a:prstGeom prst="rect">
            <a:avLst/>
          </a:prstGeom>
          <a:noFill/>
        </p:spPr>
      </p:pic>
      <p:pic>
        <p:nvPicPr>
          <p:cNvPr id="10"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sp>
        <p:nvSpPr>
          <p:cNvPr id="7" name="Title 1"/>
          <p:cNvSpPr>
            <a:spLocks noGrp="1"/>
          </p:cNvSpPr>
          <p:nvPr>
            <p:ph type="title"/>
          </p:nvPr>
        </p:nvSpPr>
        <p:spPr>
          <a:xfrm>
            <a:off x="7301565" y="4252761"/>
            <a:ext cx="1828800" cy="381000"/>
          </a:xfrm>
        </p:spPr>
        <p:txBody>
          <a:bodyPr>
            <a:noAutofit/>
          </a:bodyPr>
          <a:lstStyle/>
          <a:p>
            <a:r>
              <a:rPr lang="en-US" sz="2000" b="0" dirty="0">
                <a:solidFill>
                  <a:schemeClr val="bg1">
                    <a:lumMod val="95000"/>
                    <a:lumOff val="5000"/>
                  </a:schemeClr>
                </a:solidFill>
                <a:effectLst/>
                <a:latin typeface="Arial Narrow" pitchFamily="34" charset="0"/>
              </a:rPr>
              <a:t>Originally, stairs led ten feet up to the entrance, however the simple accumulation of </a:t>
            </a:r>
            <a:r>
              <a:rPr lang="en-US" sz="2000" i="1" dirty="0">
                <a:solidFill>
                  <a:schemeClr val="bg1">
                    <a:lumMod val="95000"/>
                    <a:lumOff val="5000"/>
                  </a:schemeClr>
                </a:solidFill>
                <a:effectLst/>
                <a:latin typeface="Arial Narrow" pitchFamily="34" charset="0"/>
              </a:rPr>
              <a:t>dust</a:t>
            </a:r>
            <a:r>
              <a:rPr lang="en-US" sz="2000" b="0" dirty="0">
                <a:solidFill>
                  <a:schemeClr val="bg1">
                    <a:lumMod val="95000"/>
                    <a:lumOff val="5000"/>
                  </a:schemeClr>
                </a:solidFill>
                <a:effectLst/>
                <a:latin typeface="Arial Narrow" pitchFamily="34" charset="0"/>
              </a:rPr>
              <a:t> accumulated to ten feet over ~2000 years</a:t>
            </a:r>
          </a:p>
        </p:txBody>
      </p:sp>
      <p:pic>
        <p:nvPicPr>
          <p:cNvPr id="2" name="Audio 1">
            <a:hlinkClick r:id="" action="ppaction://media"/>
            <a:extLst>
              <a:ext uri="{FF2B5EF4-FFF2-40B4-BE49-F238E27FC236}">
                <a16:creationId xmlns:a16="http://schemas.microsoft.com/office/drawing/2014/main" id="{EE91B5D4-81DE-594C-8F17-2C9FA3343D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67700" y="6068536"/>
            <a:ext cx="812800" cy="812800"/>
          </a:xfrm>
          <a:prstGeom prst="rect">
            <a:avLst/>
          </a:prstGeom>
        </p:spPr>
      </p:pic>
      <p:sp>
        <p:nvSpPr>
          <p:cNvPr id="3" name="Title 1">
            <a:extLst>
              <a:ext uri="{FF2B5EF4-FFF2-40B4-BE49-F238E27FC236}">
                <a16:creationId xmlns:a16="http://schemas.microsoft.com/office/drawing/2014/main" id="{9A346EAE-6D66-879E-1A50-3F2529E354C1}"/>
              </a:ext>
            </a:extLst>
          </p:cNvPr>
          <p:cNvSpPr txBox="1">
            <a:spLocks/>
          </p:cNvSpPr>
          <p:nvPr/>
        </p:nvSpPr>
        <p:spPr>
          <a:xfrm>
            <a:off x="69850" y="-87868"/>
            <a:ext cx="396875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Roman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15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roman domes"/>
          <p:cNvPicPr>
            <a:picLocks noChangeAspect="1" noChangeArrowheads="1"/>
          </p:cNvPicPr>
          <p:nvPr/>
        </p:nvPicPr>
        <p:blipFill>
          <a:blip r:embed="rId4" cstate="print"/>
          <a:srcRect/>
          <a:stretch>
            <a:fillRect/>
          </a:stretch>
        </p:blipFill>
        <p:spPr bwMode="auto">
          <a:xfrm>
            <a:off x="228600" y="1066800"/>
            <a:ext cx="6762750" cy="5471681"/>
          </a:xfrm>
          <a:prstGeom prst="rect">
            <a:avLst/>
          </a:prstGeom>
          <a:noFill/>
        </p:spPr>
      </p:pic>
      <p:sp>
        <p:nvSpPr>
          <p:cNvPr id="9" name="Title 1"/>
          <p:cNvSpPr txBox="1">
            <a:spLocks/>
          </p:cNvSpPr>
          <p:nvPr/>
        </p:nvSpPr>
        <p:spPr>
          <a:xfrm>
            <a:off x="2286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http://www.aroundrometours.com/30-interesting-facts-about-the-pantheon-in-rome-art54-uid1.htm</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1"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2" name="Rectangle 11"/>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sp>
        <p:nvSpPr>
          <p:cNvPr id="8" name="TextBox 7">
            <a:extLst>
              <a:ext uri="{FF2B5EF4-FFF2-40B4-BE49-F238E27FC236}">
                <a16:creationId xmlns:a16="http://schemas.microsoft.com/office/drawing/2014/main" id="{BEF604C9-9D8E-7749-8D3B-76D5A5D2D2C2}"/>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F21B0C04-5B07-4A4E-A7D6-74CD01DE0B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F4A7F0A7-818E-A8AF-40AA-9F0E7E2F00E1}"/>
              </a:ext>
            </a:extLst>
          </p:cNvPr>
          <p:cNvSpPr txBox="1">
            <a:spLocks/>
          </p:cNvSpPr>
          <p:nvPr/>
        </p:nvSpPr>
        <p:spPr>
          <a:xfrm>
            <a:off x="69850" y="-87868"/>
            <a:ext cx="396875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Roman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17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143000"/>
            <a:ext cx="6781800" cy="2369880"/>
          </a:xfrm>
          <a:prstGeom prst="rect">
            <a:avLst/>
          </a:prstGeom>
          <a:noFill/>
        </p:spPr>
        <p:txBody>
          <a:bodyPr wrap="square" rtlCol="0">
            <a:spAutoFit/>
          </a:bodyPr>
          <a:lstStyle/>
          <a:p>
            <a:pPr algn="ctr"/>
            <a:r>
              <a:rPr lang="en-US" sz="2000" dirty="0">
                <a:solidFill>
                  <a:schemeClr val="bg1"/>
                </a:solidFill>
                <a:latin typeface="Arial Narrow" pitchFamily="34" charset="0"/>
              </a:rPr>
              <a:t>A </a:t>
            </a:r>
            <a:r>
              <a:rPr lang="en-US" sz="2000" b="1" dirty="0">
                <a:solidFill>
                  <a:schemeClr val="bg1"/>
                </a:solidFill>
                <a:latin typeface="Arial Narrow" pitchFamily="34" charset="0"/>
              </a:rPr>
              <a:t>COFFER</a:t>
            </a:r>
            <a:r>
              <a:rPr lang="en-US" sz="2000" dirty="0">
                <a:solidFill>
                  <a:schemeClr val="bg1"/>
                </a:solidFill>
                <a:latin typeface="Arial Narrow" pitchFamily="34" charset="0"/>
              </a:rPr>
              <a:t> is space between elements of a structural grid that distribute loads.  In a dome, this forms a series of ribs and stabilizing </a:t>
            </a:r>
            <a:r>
              <a:rPr lang="en-US" sz="2000" b="1" dirty="0">
                <a:solidFill>
                  <a:schemeClr val="bg1"/>
                </a:solidFill>
                <a:latin typeface="Arial Narrow" pitchFamily="34" charset="0"/>
              </a:rPr>
              <a:t>TENSION</a:t>
            </a:r>
            <a:r>
              <a:rPr lang="en-US" sz="2000" dirty="0">
                <a:solidFill>
                  <a:schemeClr val="bg1"/>
                </a:solidFill>
                <a:latin typeface="Arial Narrow" pitchFamily="34" charset="0"/>
              </a:rPr>
              <a:t> rings that distribute forces evenly to the base. The ring that creates the oculus hole at the top of the Dome is in </a:t>
            </a:r>
            <a:r>
              <a:rPr lang="en-US" sz="2000" b="1" dirty="0">
                <a:solidFill>
                  <a:schemeClr val="bg1"/>
                </a:solidFill>
                <a:latin typeface="Arial Narrow" pitchFamily="34" charset="0"/>
              </a:rPr>
              <a:t>COMPRESSION</a:t>
            </a:r>
          </a:p>
          <a:p>
            <a:pPr algn="ctr"/>
            <a:endParaRPr lang="en-US" sz="800" dirty="0">
              <a:solidFill>
                <a:schemeClr val="bg1"/>
              </a:solidFill>
              <a:latin typeface="Arial Narrow" pitchFamily="34" charset="0"/>
            </a:endParaRPr>
          </a:p>
          <a:p>
            <a:pPr algn="ctr"/>
            <a:r>
              <a:rPr lang="en-US" sz="2000" dirty="0">
                <a:solidFill>
                  <a:schemeClr val="bg1"/>
                </a:solidFill>
                <a:latin typeface="Arial Narrow" pitchFamily="34" charset="0"/>
              </a:rPr>
              <a:t>Coffers also significantly lessen the weight and material required. </a:t>
            </a: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p:txBody>
      </p:sp>
      <p:sp>
        <p:nvSpPr>
          <p:cNvPr id="9"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https://www.slideshare.net/JoyeeLee0131/pantheon-solid-surface-construction</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56322" name="Picture 2"/>
          <p:cNvPicPr>
            <a:picLocks noChangeAspect="1" noChangeArrowheads="1"/>
          </p:cNvPicPr>
          <p:nvPr/>
        </p:nvPicPr>
        <p:blipFill>
          <a:blip r:embed="rId5" cstate="print"/>
          <a:srcRect l="29176" t="36848" r="34600" b="32298"/>
          <a:stretch>
            <a:fillRect/>
          </a:stretch>
        </p:blipFill>
        <p:spPr bwMode="auto">
          <a:xfrm>
            <a:off x="152400" y="3253648"/>
            <a:ext cx="7391400" cy="3384014"/>
          </a:xfrm>
          <a:prstGeom prst="rect">
            <a:avLst/>
          </a:prstGeom>
          <a:noFill/>
          <a:ln w="9525">
            <a:noFill/>
            <a:miter lim="800000"/>
            <a:headEnd/>
            <a:tailEnd/>
          </a:ln>
        </p:spPr>
      </p:pic>
      <p:pic>
        <p:nvPicPr>
          <p:cNvPr id="10"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sp>
        <p:nvSpPr>
          <p:cNvPr id="12" name="Title 1">
            <a:extLst>
              <a:ext uri="{FF2B5EF4-FFF2-40B4-BE49-F238E27FC236}">
                <a16:creationId xmlns:a16="http://schemas.microsoft.com/office/drawing/2014/main" id="{66B9B6D5-9D01-4C42-B2A1-95A8A7E8D1C4}"/>
              </a:ext>
            </a:extLst>
          </p:cNvPr>
          <p:cNvSpPr txBox="1">
            <a:spLocks/>
          </p:cNvSpPr>
          <p:nvPr/>
        </p:nvSpPr>
        <p:spPr>
          <a:xfrm>
            <a:off x="1828800" y="304800"/>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3" name="TextBox 12">
            <a:extLst>
              <a:ext uri="{FF2B5EF4-FFF2-40B4-BE49-F238E27FC236}">
                <a16:creationId xmlns:a16="http://schemas.microsoft.com/office/drawing/2014/main" id="{D62934AC-33EC-D44D-990A-C81EC00F32C3}"/>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695E5D6F-3CDF-CF44-9D51-59054964D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advTm="94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0" y="762000"/>
            <a:ext cx="9144000" cy="304800"/>
          </a:xfrm>
        </p:spPr>
        <p:txBody>
          <a:bodyPr>
            <a:noAutofit/>
          </a:bodyPr>
          <a:lstStyle/>
          <a:p>
            <a:r>
              <a:rPr lang="en-US" sz="900" dirty="0"/>
              <a:t>SOURCE: </a:t>
            </a:r>
            <a:r>
              <a:rPr lang="en-US" sz="900" dirty="0">
                <a:hlinkClick r:id="rId4"/>
              </a:rPr>
              <a:t>http://infohost.nmt.edu/~es421/ansys/archfull.htm</a:t>
            </a:r>
            <a:r>
              <a:rPr lang="en-US" sz="900" dirty="0"/>
              <a:t> </a:t>
            </a:r>
            <a:endParaRPr lang="en-US" sz="2000" dirty="0"/>
          </a:p>
        </p:txBody>
      </p:sp>
      <p:sp>
        <p:nvSpPr>
          <p:cNvPr id="7" name="TextBox 6"/>
          <p:cNvSpPr txBox="1"/>
          <p:nvPr/>
        </p:nvSpPr>
        <p:spPr>
          <a:xfrm>
            <a:off x="0" y="1066800"/>
            <a:ext cx="9144000" cy="1631216"/>
          </a:xfrm>
          <a:prstGeom prst="rect">
            <a:avLst/>
          </a:prstGeom>
          <a:noFill/>
        </p:spPr>
        <p:txBody>
          <a:bodyPr wrap="square" rtlCol="0">
            <a:spAutoFit/>
          </a:bodyPr>
          <a:lstStyle/>
          <a:p>
            <a:pPr algn="ctr"/>
            <a:r>
              <a:rPr lang="en-US" sz="2000" dirty="0">
                <a:solidFill>
                  <a:schemeClr val="bg1"/>
                </a:solidFill>
                <a:latin typeface="Arial Narrow" pitchFamily="34" charset="0"/>
              </a:rPr>
              <a:t>Figure 1 shows </a:t>
            </a:r>
            <a:r>
              <a:rPr lang="en-US" sz="2000" b="1" dirty="0">
                <a:solidFill>
                  <a:schemeClr val="bg1"/>
                </a:solidFill>
                <a:latin typeface="Arial Narrow" pitchFamily="34" charset="0"/>
              </a:rPr>
              <a:t>internal stress</a:t>
            </a:r>
            <a:r>
              <a:rPr lang="en-US" sz="2000" dirty="0">
                <a:solidFill>
                  <a:schemeClr val="bg1"/>
                </a:solidFill>
                <a:latin typeface="Arial Narrow" pitchFamily="34" charset="0"/>
              </a:rPr>
              <a:t> in a </a:t>
            </a:r>
            <a:r>
              <a:rPr lang="en-US" sz="2000" b="1" dirty="0">
                <a:solidFill>
                  <a:schemeClr val="bg1"/>
                </a:solidFill>
                <a:latin typeface="Arial Narrow" pitchFamily="34" charset="0"/>
              </a:rPr>
              <a:t>post-and-beam lintel </a:t>
            </a:r>
            <a:r>
              <a:rPr lang="en-US" sz="2000" dirty="0">
                <a:solidFill>
                  <a:schemeClr val="bg1"/>
                </a:solidFill>
                <a:latin typeface="Arial Narrow" pitchFamily="34" charset="0"/>
              </a:rPr>
              <a:t>while Fig. 2 shows stresses in an arch</a:t>
            </a:r>
            <a:endParaRPr lang="en-US" sz="2000" b="1" dirty="0">
              <a:solidFill>
                <a:schemeClr val="bg1"/>
              </a:solidFill>
              <a:latin typeface="Arial Narrow" pitchFamily="34" charset="0"/>
            </a:endParaRPr>
          </a:p>
          <a:p>
            <a:pPr algn="ctr"/>
            <a:endParaRPr lang="en-US" sz="2000" b="1" dirty="0">
              <a:solidFill>
                <a:schemeClr val="bg1"/>
              </a:solidFill>
              <a:latin typeface="Arial Narrow" pitchFamily="34" charset="0"/>
            </a:endParaRPr>
          </a:p>
          <a:p>
            <a:pPr algn="ctr"/>
            <a:r>
              <a:rPr lang="en-US" sz="2000" b="1" dirty="0">
                <a:solidFill>
                  <a:schemeClr val="bg1"/>
                </a:solidFill>
                <a:latin typeface="Arial Narrow" pitchFamily="34" charset="0"/>
              </a:rPr>
              <a:t>Legend on lower right shows maximum stresses in arch are half those in lintel.</a:t>
            </a:r>
            <a:r>
              <a:rPr lang="en-US" sz="2000" dirty="0">
                <a:solidFill>
                  <a:schemeClr val="bg1"/>
                </a:solidFill>
                <a:latin typeface="Arial Narrow" pitchFamily="34" charset="0"/>
              </a:rPr>
              <a:t>. </a:t>
            </a:r>
          </a:p>
          <a:p>
            <a:pPr algn="ctr"/>
            <a:endParaRPr lang="en-US" sz="2000" dirty="0">
              <a:solidFill>
                <a:schemeClr val="bg1"/>
              </a:solidFill>
              <a:latin typeface="Arial Narrow" pitchFamily="34" charset="0"/>
            </a:endParaRPr>
          </a:p>
          <a:p>
            <a:pPr algn="ctr"/>
            <a:r>
              <a:rPr lang="en-US" sz="2000" dirty="0">
                <a:solidFill>
                  <a:schemeClr val="bg1"/>
                </a:solidFill>
                <a:latin typeface="Arial Narrow" pitchFamily="34" charset="0"/>
              </a:rPr>
              <a:t>Red areas delineate highest relative stresses, blue show lowest.</a:t>
            </a:r>
          </a:p>
        </p:txBody>
      </p:sp>
      <p:pic>
        <p:nvPicPr>
          <p:cNvPr id="43011" name="Picture 3"/>
          <p:cNvPicPr>
            <a:picLocks noChangeAspect="1" noChangeArrowheads="1"/>
          </p:cNvPicPr>
          <p:nvPr/>
        </p:nvPicPr>
        <p:blipFill>
          <a:blip r:embed="rId5" cstate="print"/>
          <a:srcRect l="14375" t="29070" r="4375" b="11628"/>
          <a:stretch>
            <a:fillRect/>
          </a:stretch>
        </p:blipFill>
        <p:spPr bwMode="auto">
          <a:xfrm>
            <a:off x="152400" y="3200400"/>
            <a:ext cx="8934824" cy="3505200"/>
          </a:xfrm>
          <a:prstGeom prst="rect">
            <a:avLst/>
          </a:prstGeom>
          <a:noFill/>
          <a:ln w="9525">
            <a:noFill/>
            <a:miter lim="800000"/>
            <a:headEnd/>
            <a:tailEnd/>
          </a:ln>
        </p:spPr>
      </p:pic>
      <p:sp>
        <p:nvSpPr>
          <p:cNvPr id="8" name="Title 1"/>
          <p:cNvSpPr txBox="1">
            <a:spLocks/>
          </p:cNvSpPr>
          <p:nvPr/>
        </p:nvSpPr>
        <p:spPr>
          <a:xfrm>
            <a:off x="152400" y="152400"/>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Roman</a:t>
            </a:r>
            <a:r>
              <a:rPr kumimoji="0" lang="en-US" sz="3600" b="1" i="0" u="none" strike="noStrike" kern="1200" cap="none" spc="0" normalizeH="0" noProof="0" dirty="0">
                <a:ln w="6350">
                  <a:noFill/>
                </a:ln>
                <a:solidFill>
                  <a:schemeClr val="bg1"/>
                </a:solidFill>
                <a:effectLst/>
                <a:uLnTx/>
                <a:uFillTx/>
                <a:latin typeface="Arial Narrow" pitchFamily="34" charset="0"/>
                <a:ea typeface="+mj-ea"/>
                <a:cs typeface="+mj-cs"/>
              </a:rPr>
              <a:t> </a:t>
            </a:r>
            <a:r>
              <a:rPr kumimoji="0" lang="en-US" sz="3600" b="1" i="0" u="none" strike="noStrike" kern="1200" cap="none" spc="0" normalizeH="0" baseline="0" noProof="0" dirty="0">
                <a:ln w="6350">
                  <a:noFill/>
                </a:ln>
                <a:solidFill>
                  <a:schemeClr val="bg1"/>
                </a:solidFill>
                <a:effectLst/>
                <a:uLnTx/>
                <a:uFillTx/>
                <a:latin typeface="Arial Narrow" pitchFamily="34" charset="0"/>
                <a:ea typeface="+mj-ea"/>
                <a:cs typeface="+mj-cs"/>
              </a:rPr>
              <a:t>ARCH </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TextBox 5">
            <a:extLst>
              <a:ext uri="{FF2B5EF4-FFF2-40B4-BE49-F238E27FC236}">
                <a16:creationId xmlns:a16="http://schemas.microsoft.com/office/drawing/2014/main" id="{ACFAD678-4C26-674E-991C-A3B9469ACC9B}"/>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C552F065-BDEC-BE44-BB4E-D8310051E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56517026"/>
      </p:ext>
    </p:extLst>
  </p:cSld>
  <p:clrMapOvr>
    <a:masterClrMapping/>
  </p:clrMapOvr>
  <p:transition advTm="9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143000"/>
            <a:ext cx="6781800" cy="2246769"/>
          </a:xfrm>
          <a:prstGeom prst="rect">
            <a:avLst/>
          </a:prstGeom>
          <a:noFill/>
        </p:spPr>
        <p:txBody>
          <a:bodyPr wrap="square" rtlCol="0">
            <a:spAutoFit/>
          </a:bodyPr>
          <a:lstStyle/>
          <a:p>
            <a:pPr algn="ctr"/>
            <a:r>
              <a:rPr lang="en-US" sz="2000" dirty="0">
                <a:solidFill>
                  <a:schemeClr val="bg1"/>
                </a:solidFill>
                <a:latin typeface="Arial Narrow" pitchFamily="34" charset="0"/>
              </a:rPr>
              <a:t>A </a:t>
            </a:r>
            <a:r>
              <a:rPr lang="en-US" sz="2000" b="1" dirty="0">
                <a:solidFill>
                  <a:schemeClr val="bg1"/>
                </a:solidFill>
                <a:latin typeface="Arial Narrow" pitchFamily="34" charset="0"/>
              </a:rPr>
              <a:t>COFFER</a:t>
            </a:r>
            <a:r>
              <a:rPr lang="en-US" sz="2000" dirty="0">
                <a:solidFill>
                  <a:schemeClr val="bg1"/>
                </a:solidFill>
                <a:latin typeface="Arial Narrow" pitchFamily="34" charset="0"/>
              </a:rPr>
              <a:t> is space between elements of a structural grid that distribute loads.  In a dome, this forms a series of ribs and stabilizing </a:t>
            </a:r>
            <a:r>
              <a:rPr lang="en-US" sz="2000" b="1" dirty="0">
                <a:solidFill>
                  <a:schemeClr val="bg1"/>
                </a:solidFill>
                <a:latin typeface="Arial Narrow" pitchFamily="34" charset="0"/>
              </a:rPr>
              <a:t>TENSION</a:t>
            </a:r>
            <a:r>
              <a:rPr lang="en-US" sz="2000" dirty="0">
                <a:solidFill>
                  <a:schemeClr val="bg1"/>
                </a:solidFill>
                <a:latin typeface="Arial Narrow" pitchFamily="34" charset="0"/>
              </a:rPr>
              <a:t> rings that distribute forces evenly to the base. The ring that creates the oculus hole at the top of the Dome is in </a:t>
            </a:r>
            <a:r>
              <a:rPr lang="en-US" sz="2000" b="1" dirty="0">
                <a:solidFill>
                  <a:schemeClr val="bg1"/>
                </a:solidFill>
                <a:latin typeface="Arial Narrow" pitchFamily="34" charset="0"/>
              </a:rPr>
              <a:t>COMPRESSION</a:t>
            </a: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p:txBody>
      </p:sp>
      <p:sp>
        <p:nvSpPr>
          <p:cNvPr id="9"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http://www.angelfire.com/super/tyvernon/</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0" name="Picture 2" descr="Hadrian, bust in the National Archaeological Museum, Naples."/>
          <p:cNvPicPr>
            <a:picLocks noChangeAspect="1" noChangeArrowheads="1"/>
          </p:cNvPicPr>
          <p:nvPr/>
        </p:nvPicPr>
        <p:blipFill>
          <a:blip r:embed="rId5"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6"/>
              </a:rPr>
              <a:t>https://www.britannica.com/biography/Hadrian</a:t>
            </a:r>
            <a:r>
              <a:rPr lang="en-US" sz="600" dirty="0"/>
              <a:t> </a:t>
            </a:r>
            <a:endParaRPr lang="en-US" sz="800" dirty="0"/>
          </a:p>
        </p:txBody>
      </p:sp>
      <p:sp>
        <p:nvSpPr>
          <p:cNvPr id="2050" name="AutoShape 2"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6" name="Picture 8" descr="Related image"/>
          <p:cNvPicPr>
            <a:picLocks noChangeAspect="1" noChangeArrowheads="1"/>
          </p:cNvPicPr>
          <p:nvPr/>
        </p:nvPicPr>
        <p:blipFill>
          <a:blip r:embed="rId7" cstate="print"/>
          <a:srcRect/>
          <a:stretch>
            <a:fillRect/>
          </a:stretch>
        </p:blipFill>
        <p:spPr bwMode="auto">
          <a:xfrm>
            <a:off x="533400" y="2667000"/>
            <a:ext cx="6098738" cy="4038600"/>
          </a:xfrm>
          <a:prstGeom prst="rect">
            <a:avLst/>
          </a:prstGeom>
          <a:noFill/>
        </p:spPr>
      </p:pic>
      <p:sp>
        <p:nvSpPr>
          <p:cNvPr id="12" name="Title 1">
            <a:extLst>
              <a:ext uri="{FF2B5EF4-FFF2-40B4-BE49-F238E27FC236}">
                <a16:creationId xmlns:a16="http://schemas.microsoft.com/office/drawing/2014/main" id="{0EA6BE30-B95E-CE48-A4F8-15FDFB049D5C}"/>
              </a:ext>
            </a:extLst>
          </p:cNvPr>
          <p:cNvSpPr txBox="1">
            <a:spLocks/>
          </p:cNvSpPr>
          <p:nvPr/>
        </p:nvSpPr>
        <p:spPr>
          <a:xfrm>
            <a:off x="69850" y="-87868"/>
            <a:ext cx="396875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Roman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E723A3FE-826E-3942-B897-3608CA4FF1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advTm="6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143000"/>
            <a:ext cx="6781800" cy="2246769"/>
          </a:xfrm>
          <a:prstGeom prst="rect">
            <a:avLst/>
          </a:prstGeom>
          <a:noFill/>
        </p:spPr>
        <p:txBody>
          <a:bodyPr wrap="square" rtlCol="0">
            <a:spAutoFit/>
          </a:bodyPr>
          <a:lstStyle/>
          <a:p>
            <a:pPr algn="ctr"/>
            <a:r>
              <a:rPr lang="en-US" sz="2000" dirty="0">
                <a:solidFill>
                  <a:schemeClr val="bg1"/>
                </a:solidFill>
                <a:latin typeface="Arial Narrow" pitchFamily="34" charset="0"/>
              </a:rPr>
              <a:t>A </a:t>
            </a:r>
            <a:r>
              <a:rPr lang="en-US" sz="2000" b="1" dirty="0">
                <a:solidFill>
                  <a:schemeClr val="bg1"/>
                </a:solidFill>
                <a:latin typeface="Arial Narrow" pitchFamily="34" charset="0"/>
              </a:rPr>
              <a:t>COFFER</a:t>
            </a:r>
            <a:r>
              <a:rPr lang="en-US" sz="2000" dirty="0">
                <a:solidFill>
                  <a:schemeClr val="bg1"/>
                </a:solidFill>
                <a:latin typeface="Arial Narrow" pitchFamily="34" charset="0"/>
              </a:rPr>
              <a:t> is space between elements of a structural grid that distribute loads.  In a dome, this forms a series of ribs and stabilizing </a:t>
            </a:r>
            <a:r>
              <a:rPr lang="en-US" sz="2000" b="1" dirty="0">
                <a:solidFill>
                  <a:schemeClr val="bg1"/>
                </a:solidFill>
                <a:latin typeface="Arial Narrow" pitchFamily="34" charset="0"/>
              </a:rPr>
              <a:t>TENSION</a:t>
            </a:r>
            <a:r>
              <a:rPr lang="en-US" sz="2000" dirty="0">
                <a:solidFill>
                  <a:schemeClr val="bg1"/>
                </a:solidFill>
                <a:latin typeface="Arial Narrow" pitchFamily="34" charset="0"/>
              </a:rPr>
              <a:t> rings that distribute forces evenly to the base. The ring that creates the oculus hole at the top of the Dome is in </a:t>
            </a:r>
            <a:r>
              <a:rPr lang="en-US" sz="2000" b="1" dirty="0">
                <a:solidFill>
                  <a:schemeClr val="bg1"/>
                </a:solidFill>
                <a:latin typeface="Arial Narrow" pitchFamily="34" charset="0"/>
              </a:rPr>
              <a:t>COMPRESSION</a:t>
            </a: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p:txBody>
      </p:sp>
      <p:sp>
        <p:nvSpPr>
          <p:cNvPr id="9"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http://www.angelfire.com/super/tyvernon/</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0" name="Picture 2" descr="Hadrian, bust in the National Archaeological Museum, Naples."/>
          <p:cNvPicPr>
            <a:picLocks noChangeAspect="1" noChangeArrowheads="1"/>
          </p:cNvPicPr>
          <p:nvPr/>
        </p:nvPicPr>
        <p:blipFill>
          <a:blip r:embed="rId5"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6"/>
              </a:rPr>
              <a:t>https://www.britannica.com/biography/Hadrian</a:t>
            </a:r>
            <a:r>
              <a:rPr lang="en-US" sz="600" dirty="0"/>
              <a:t> </a:t>
            </a:r>
            <a:endParaRPr lang="en-US" sz="800" dirty="0"/>
          </a:p>
        </p:txBody>
      </p:sp>
      <p:sp>
        <p:nvSpPr>
          <p:cNvPr id="2050" name="AutoShape 2"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Image result for Pantheon dome compression ring"/>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0" name="AutoShape 2" descr="Related image"/>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Related image"/>
          <p:cNvSpPr>
            <a:spLocks noChangeAspect="1" noChangeArrowheads="1"/>
          </p:cNvSpPr>
          <p:nvPr/>
        </p:nvSpPr>
        <p:spPr bwMode="auto">
          <a:xfrm>
            <a:off x="155575" y="-990600"/>
            <a:ext cx="5467350" cy="206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4" name="Picture 6" descr="http://www.angelfire.com/super/tyvernon/images/dome.GIF"/>
          <p:cNvPicPr>
            <a:picLocks noChangeAspect="1" noChangeArrowheads="1"/>
          </p:cNvPicPr>
          <p:nvPr/>
        </p:nvPicPr>
        <p:blipFill>
          <a:blip r:embed="rId7" cstate="print"/>
          <a:srcRect/>
          <a:stretch>
            <a:fillRect/>
          </a:stretch>
        </p:blipFill>
        <p:spPr bwMode="auto">
          <a:xfrm>
            <a:off x="838200" y="2895600"/>
            <a:ext cx="7281402" cy="2752725"/>
          </a:xfrm>
          <a:prstGeom prst="rect">
            <a:avLst/>
          </a:prstGeom>
          <a:noFill/>
        </p:spPr>
      </p:pic>
      <p:sp>
        <p:nvSpPr>
          <p:cNvPr id="14" name="TextBox 13">
            <a:extLst>
              <a:ext uri="{FF2B5EF4-FFF2-40B4-BE49-F238E27FC236}">
                <a16:creationId xmlns:a16="http://schemas.microsoft.com/office/drawing/2014/main" id="{3AFCA5C9-3004-AA4E-89E3-1489DA2CF6E2}"/>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AF4BF70B-046A-F84C-93FB-F6AB0A447E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B8B0F367-D8A3-C3F9-B786-53B00C104C05}"/>
              </a:ext>
            </a:extLst>
          </p:cNvPr>
          <p:cNvSpPr txBox="1">
            <a:spLocks/>
          </p:cNvSpPr>
          <p:nvPr/>
        </p:nvSpPr>
        <p:spPr>
          <a:xfrm>
            <a:off x="0" y="-49768"/>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77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143000"/>
            <a:ext cx="6781800" cy="1323439"/>
          </a:xfrm>
          <a:prstGeom prst="rect">
            <a:avLst/>
          </a:prstGeom>
          <a:noFill/>
        </p:spPr>
        <p:txBody>
          <a:bodyPr wrap="square" rtlCol="0">
            <a:spAutoFit/>
          </a:bodyPr>
          <a:lstStyle/>
          <a:p>
            <a:pPr algn="ctr"/>
            <a:endParaRPr lang="en-US" sz="2000" dirty="0">
              <a:solidFill>
                <a:schemeClr val="bg1"/>
              </a:solidFill>
              <a:latin typeface="Arial Narrow" pitchFamily="34" charset="0"/>
            </a:endParaRPr>
          </a:p>
          <a:p>
            <a:pPr algn="ctr"/>
            <a:r>
              <a:rPr lang="en-US" sz="2000" dirty="0">
                <a:solidFill>
                  <a:schemeClr val="bg1"/>
                </a:solidFill>
                <a:latin typeface="Arial Narrow" pitchFamily="34" charset="0"/>
              </a:rPr>
              <a:t>Special </a:t>
            </a:r>
            <a:r>
              <a:rPr lang="en-US" sz="2000" b="1" dirty="0">
                <a:solidFill>
                  <a:schemeClr val="bg1"/>
                </a:solidFill>
                <a:latin typeface="Arial Narrow" pitchFamily="34" charset="0"/>
              </a:rPr>
              <a:t>LIGHT-WEIGHT CONCRETE </a:t>
            </a:r>
            <a:r>
              <a:rPr lang="en-US" sz="2000" dirty="0">
                <a:solidFill>
                  <a:schemeClr val="bg1"/>
                </a:solidFill>
                <a:latin typeface="Arial Narrow" pitchFamily="34" charset="0"/>
              </a:rPr>
              <a:t>also reduced weight of dome</a:t>
            </a:r>
          </a:p>
          <a:p>
            <a:pPr algn="ctr"/>
            <a:endParaRPr lang="en-US" sz="2000" dirty="0">
              <a:solidFill>
                <a:schemeClr val="bg1"/>
              </a:solidFill>
              <a:latin typeface="Arial Narrow" pitchFamily="34" charset="0"/>
            </a:endParaRPr>
          </a:p>
          <a:p>
            <a:pPr algn="ctr"/>
            <a:endParaRPr lang="en-US" sz="2000" dirty="0">
              <a:solidFill>
                <a:schemeClr val="bg1"/>
              </a:solidFill>
              <a:latin typeface="Arial Narrow" pitchFamily="34" charset="0"/>
            </a:endParaRPr>
          </a:p>
        </p:txBody>
      </p:sp>
      <p:sp>
        <p:nvSpPr>
          <p:cNvPr id="9"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https://www.slideshare.net/JoyeeLee0131/pantheon-solid-surface-construction</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56322" name="Picture 2"/>
          <p:cNvPicPr>
            <a:picLocks noChangeAspect="1" noChangeArrowheads="1"/>
          </p:cNvPicPr>
          <p:nvPr/>
        </p:nvPicPr>
        <p:blipFill>
          <a:blip r:embed="rId5" cstate="print"/>
          <a:srcRect l="29176" t="36848" r="34600" b="32298"/>
          <a:stretch>
            <a:fillRect/>
          </a:stretch>
        </p:blipFill>
        <p:spPr bwMode="auto">
          <a:xfrm>
            <a:off x="152400" y="2590800"/>
            <a:ext cx="8839200" cy="4046862"/>
          </a:xfrm>
          <a:prstGeom prst="rect">
            <a:avLst/>
          </a:prstGeom>
          <a:noFill/>
          <a:ln w="9525">
            <a:noFill/>
            <a:miter lim="800000"/>
            <a:headEnd/>
            <a:tailEnd/>
          </a:ln>
        </p:spPr>
      </p:pic>
      <p:pic>
        <p:nvPicPr>
          <p:cNvPr id="10"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sp>
        <p:nvSpPr>
          <p:cNvPr id="12" name="Title 1">
            <a:extLst>
              <a:ext uri="{FF2B5EF4-FFF2-40B4-BE49-F238E27FC236}">
                <a16:creationId xmlns:a16="http://schemas.microsoft.com/office/drawing/2014/main" id="{168B3297-0256-4D47-A507-DB0BAE0DDDBC}"/>
              </a:ext>
            </a:extLst>
          </p:cNvPr>
          <p:cNvSpPr txBox="1">
            <a:spLocks/>
          </p:cNvSpPr>
          <p:nvPr/>
        </p:nvSpPr>
        <p:spPr>
          <a:xfrm>
            <a:off x="28575" y="-38100"/>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3" name="TextBox 12">
            <a:extLst>
              <a:ext uri="{FF2B5EF4-FFF2-40B4-BE49-F238E27FC236}">
                <a16:creationId xmlns:a16="http://schemas.microsoft.com/office/drawing/2014/main" id="{93B71CE8-75EA-5A49-8CF2-2243C43EA526}"/>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1E84CC0E-B15E-8548-B92F-AF3AE23800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advTm="117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33400"/>
            <a:ext cx="7239000" cy="461665"/>
          </a:xfrm>
          <a:prstGeom prst="rect">
            <a:avLst/>
          </a:prstGeom>
          <a:noFill/>
        </p:spPr>
        <p:txBody>
          <a:bodyPr wrap="square" rtlCol="0">
            <a:spAutoFit/>
          </a:bodyPr>
          <a:lstStyle/>
          <a:p>
            <a:pPr algn="ctr"/>
            <a:r>
              <a:rPr lang="en-US" sz="2400" dirty="0">
                <a:solidFill>
                  <a:schemeClr val="bg1"/>
                </a:solidFill>
                <a:latin typeface="Arial Narrow" pitchFamily="34" charset="0"/>
              </a:rPr>
              <a:t>The “Oculus” of the </a:t>
            </a:r>
            <a:r>
              <a:rPr lang="en-US" sz="2400" b="1" dirty="0">
                <a:solidFill>
                  <a:schemeClr val="bg1"/>
                </a:solidFill>
                <a:latin typeface="Arial Narrow" pitchFamily="34" charset="0"/>
              </a:rPr>
              <a:t>Pantheon is for NATURAL LIGHTING </a:t>
            </a:r>
            <a:endParaRPr lang="en-US" sz="2400" dirty="0">
              <a:solidFill>
                <a:schemeClr val="bg1"/>
              </a:solidFill>
              <a:latin typeface="Arial Narrow" pitchFamily="34" charset="0"/>
            </a:endParaRPr>
          </a:p>
        </p:txBody>
      </p:sp>
      <p:sp>
        <p:nvSpPr>
          <p:cNvPr id="9" name="Title 1"/>
          <p:cNvSpPr txBox="1">
            <a:spLocks/>
          </p:cNvSpPr>
          <p:nvPr/>
        </p:nvSpPr>
        <p:spPr>
          <a:xfrm>
            <a:off x="0" y="64008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http://www.aroundrometours.com/30-interesting-facts-about-the-pantheon-in-rome-art54-uid1.htm</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51202" name="Picture 2" descr="http://www.aroundrometours.com/img/blog/Pantheon-oculus.jpg"/>
          <p:cNvPicPr>
            <a:picLocks noChangeAspect="1" noChangeArrowheads="1"/>
          </p:cNvPicPr>
          <p:nvPr/>
        </p:nvPicPr>
        <p:blipFill>
          <a:blip r:embed="rId5" cstate="print"/>
          <a:srcRect/>
          <a:stretch>
            <a:fillRect/>
          </a:stretch>
        </p:blipFill>
        <p:spPr bwMode="auto">
          <a:xfrm>
            <a:off x="0" y="1371600"/>
            <a:ext cx="7086600" cy="4991259"/>
          </a:xfrm>
          <a:prstGeom prst="rect">
            <a:avLst/>
          </a:prstGeom>
          <a:noFill/>
        </p:spPr>
      </p:pic>
      <p:pic>
        <p:nvPicPr>
          <p:cNvPr id="10" name="Picture 2" descr="Hadrian, bust in the National Archaeological Museum, Naples."/>
          <p:cNvPicPr>
            <a:picLocks noChangeAspect="1" noChangeArrowheads="1"/>
          </p:cNvPicPr>
          <p:nvPr/>
        </p:nvPicPr>
        <p:blipFill>
          <a:blip r:embed="rId6" cstate="print"/>
          <a:srcRect l="22807" r="28070" b="54666"/>
          <a:stretch>
            <a:fillRect/>
          </a:stretch>
        </p:blipFill>
        <p:spPr bwMode="auto">
          <a:xfrm>
            <a:off x="7620000" y="0"/>
            <a:ext cx="1295400" cy="1572986"/>
          </a:xfrm>
          <a:prstGeom prst="rect">
            <a:avLst/>
          </a:prstGeom>
          <a:noFill/>
        </p:spPr>
      </p:pic>
      <p:sp>
        <p:nvSpPr>
          <p:cNvPr id="11" name="Rectangle 10"/>
          <p:cNvSpPr/>
          <p:nvPr/>
        </p:nvSpPr>
        <p:spPr>
          <a:xfrm>
            <a:off x="7264158" y="1600200"/>
            <a:ext cx="1941557" cy="738664"/>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117-138 AD</a:t>
            </a:r>
          </a:p>
          <a:p>
            <a:pPr algn="ctr"/>
            <a:r>
              <a:rPr lang="en-US" sz="600" dirty="0">
                <a:hlinkClick r:id="rId7"/>
              </a:rPr>
              <a:t>https://www.britannica.com/biography/Hadrian</a:t>
            </a:r>
            <a:r>
              <a:rPr lang="en-US" sz="600" dirty="0"/>
              <a:t> </a:t>
            </a:r>
            <a:endParaRPr lang="en-US" sz="800" dirty="0"/>
          </a:p>
        </p:txBody>
      </p:sp>
      <p:sp>
        <p:nvSpPr>
          <p:cNvPr id="12" name="TextBox 11">
            <a:extLst>
              <a:ext uri="{FF2B5EF4-FFF2-40B4-BE49-F238E27FC236}">
                <a16:creationId xmlns:a16="http://schemas.microsoft.com/office/drawing/2014/main" id="{019A8678-BFF5-C646-9BEB-DF3C049FC15E}"/>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C204FFD9-33BF-9341-9DBB-AF23AD651D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3" name="Title 1">
            <a:extLst>
              <a:ext uri="{FF2B5EF4-FFF2-40B4-BE49-F238E27FC236}">
                <a16:creationId xmlns:a16="http://schemas.microsoft.com/office/drawing/2014/main" id="{8A45C1EB-2BAA-98B2-49CB-57F6B01BEDBA}"/>
              </a:ext>
            </a:extLst>
          </p:cNvPr>
          <p:cNvSpPr txBox="1">
            <a:spLocks/>
          </p:cNvSpPr>
          <p:nvPr/>
        </p:nvSpPr>
        <p:spPr>
          <a:xfrm>
            <a:off x="2133600" y="42486"/>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9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914400"/>
            <a:ext cx="9144000" cy="2185214"/>
          </a:xfrm>
          <a:prstGeom prst="rect">
            <a:avLst/>
          </a:prstGeom>
          <a:noFill/>
        </p:spPr>
        <p:txBody>
          <a:bodyPr wrap="square" rtlCol="0">
            <a:spAutoFit/>
          </a:bodyPr>
          <a:lstStyle/>
          <a:p>
            <a:pPr algn="ctr"/>
            <a:r>
              <a:rPr lang="en-US" sz="2400" b="1" dirty="0">
                <a:solidFill>
                  <a:schemeClr val="bg1"/>
                </a:solidFill>
                <a:latin typeface="Arial Narrow" pitchFamily="34" charset="0"/>
              </a:rPr>
              <a:t>          </a:t>
            </a:r>
            <a:r>
              <a:rPr lang="en-US" sz="2400" dirty="0">
                <a:solidFill>
                  <a:schemeClr val="bg1"/>
                </a:solidFill>
                <a:latin typeface="Arial Narrow" pitchFamily="34" charset="0"/>
              </a:rPr>
              <a:t>and NATURAL </a:t>
            </a:r>
            <a:r>
              <a:rPr lang="en-US" sz="2400" b="1" dirty="0">
                <a:solidFill>
                  <a:schemeClr val="bg1"/>
                </a:solidFill>
                <a:latin typeface="Arial Narrow" pitchFamily="34" charset="0"/>
              </a:rPr>
              <a:t>(PASSIVE) </a:t>
            </a:r>
            <a:r>
              <a:rPr lang="en-US" sz="2400" b="1" u="sng" dirty="0">
                <a:solidFill>
                  <a:schemeClr val="bg1"/>
                </a:solidFill>
                <a:latin typeface="Arial Narrow" pitchFamily="34" charset="0"/>
              </a:rPr>
              <a:t>COOLING</a:t>
            </a:r>
          </a:p>
          <a:p>
            <a:pPr algn="ctr"/>
            <a:endParaRPr lang="en-US" sz="1600" b="1" dirty="0">
              <a:solidFill>
                <a:schemeClr val="bg1"/>
              </a:solidFill>
              <a:latin typeface="Arial Narrow" pitchFamily="34" charset="0"/>
            </a:endParaRPr>
          </a:p>
          <a:p>
            <a:pPr algn="ctr"/>
            <a:r>
              <a:rPr lang="en-US" sz="2000" b="1" dirty="0">
                <a:solidFill>
                  <a:schemeClr val="bg1"/>
                </a:solidFill>
                <a:latin typeface="Arial Narrow" pitchFamily="34" charset="0"/>
              </a:rPr>
              <a:t>                          </a:t>
            </a:r>
            <a:r>
              <a:rPr lang="en-US" sz="2000" dirty="0">
                <a:solidFill>
                  <a:schemeClr val="bg1"/>
                </a:solidFill>
                <a:latin typeface="Arial Narrow" pitchFamily="34" charset="0"/>
              </a:rPr>
              <a:t>from Wunderlich </a:t>
            </a:r>
            <a:r>
              <a:rPr lang="en-US" sz="2000" b="1" u="sng" dirty="0">
                <a:solidFill>
                  <a:schemeClr val="bg1"/>
                </a:solidFill>
                <a:latin typeface="Arial Narrow" pitchFamily="34" charset="0"/>
              </a:rPr>
              <a:t>PASSIVE</a:t>
            </a:r>
            <a:r>
              <a:rPr lang="en-US" sz="2000" b="1" dirty="0">
                <a:solidFill>
                  <a:schemeClr val="bg1"/>
                </a:solidFill>
                <a:latin typeface="Arial Narrow" pitchFamily="34" charset="0"/>
              </a:rPr>
              <a:t> </a:t>
            </a:r>
            <a:r>
              <a:rPr lang="en-US" sz="2000" b="1" u="sng" dirty="0">
                <a:solidFill>
                  <a:schemeClr val="bg1"/>
                </a:solidFill>
                <a:latin typeface="Arial Narrow" pitchFamily="34" charset="0"/>
              </a:rPr>
              <a:t>COOLING</a:t>
            </a:r>
            <a:r>
              <a:rPr lang="en-US" sz="2000" b="1" dirty="0">
                <a:solidFill>
                  <a:schemeClr val="bg1"/>
                </a:solidFill>
                <a:latin typeface="Arial Narrow" pitchFamily="34" charset="0"/>
              </a:rPr>
              <a:t> </a:t>
            </a:r>
            <a:r>
              <a:rPr lang="en-US" sz="2000" dirty="0">
                <a:solidFill>
                  <a:schemeClr val="bg1"/>
                </a:solidFill>
                <a:latin typeface="Arial Narrow" pitchFamily="34" charset="0"/>
              </a:rPr>
              <a:t>lecture in course:</a:t>
            </a:r>
          </a:p>
          <a:p>
            <a:pPr algn="ctr"/>
            <a:r>
              <a:rPr lang="en-US" sz="2000" b="1" dirty="0">
                <a:solidFill>
                  <a:schemeClr val="bg1"/>
                </a:solidFill>
                <a:latin typeface="Arial Narrow" pitchFamily="34" charset="0"/>
              </a:rPr>
              <a:t>         </a:t>
            </a:r>
            <a:r>
              <a:rPr lang="en-US" sz="2000" b="1" dirty="0">
                <a:solidFill>
                  <a:schemeClr val="bg1"/>
                </a:solidFill>
                <a:latin typeface="Arial Narrow" pitchFamily="34" charset="0"/>
                <a:hlinkClick r:id="rId4"/>
              </a:rPr>
              <a:t>EGR353 Green Architectural Engineering</a:t>
            </a:r>
            <a:endParaRPr lang="en-US" sz="2000" b="1" dirty="0">
              <a:solidFill>
                <a:schemeClr val="bg1"/>
              </a:solidFill>
              <a:latin typeface="Arial Narrow" pitchFamily="34" charset="0"/>
            </a:endParaRPr>
          </a:p>
          <a:p>
            <a:pPr algn="ctr"/>
            <a:endParaRPr lang="en-US" sz="800" b="1" dirty="0">
              <a:solidFill>
                <a:schemeClr val="bg1"/>
              </a:solidFill>
              <a:latin typeface="Arial Narrow" pitchFamily="34" charset="0"/>
            </a:endParaRPr>
          </a:p>
          <a:p>
            <a:pPr lvl="6">
              <a:buFont typeface="Arial" pitchFamily="34" charset="0"/>
              <a:buChar char="•"/>
            </a:pPr>
            <a:r>
              <a:rPr lang="en-US" sz="1600" b="1" dirty="0">
                <a:solidFill>
                  <a:schemeClr val="bg1"/>
                </a:solidFill>
                <a:latin typeface="Arial Narrow" pitchFamily="34" charset="0"/>
              </a:rPr>
              <a:t>  </a:t>
            </a:r>
            <a:r>
              <a:rPr lang="en-US" sz="1600" dirty="0">
                <a:solidFill>
                  <a:schemeClr val="bg1"/>
                </a:solidFill>
                <a:latin typeface="Arial Narrow" pitchFamily="34" charset="0"/>
              </a:rPr>
              <a:t>Part of Architectural Studies Minor and Individualized Major</a:t>
            </a:r>
          </a:p>
          <a:p>
            <a:pPr lvl="6">
              <a:buFont typeface="Arial" pitchFamily="34" charset="0"/>
              <a:buChar char="•"/>
            </a:pPr>
            <a:r>
              <a:rPr lang="en-US" sz="1600" dirty="0">
                <a:solidFill>
                  <a:schemeClr val="bg1"/>
                </a:solidFill>
                <a:latin typeface="Arial Narrow" pitchFamily="34" charset="0"/>
              </a:rPr>
              <a:t>  Part of Engineering Major Concentration in Civil Engineering </a:t>
            </a:r>
          </a:p>
          <a:p>
            <a:pPr lvl="6">
              <a:buFont typeface="Arial" pitchFamily="34" charset="0"/>
              <a:buChar char="•"/>
            </a:pPr>
            <a:r>
              <a:rPr lang="en-US" sz="1600" dirty="0">
                <a:solidFill>
                  <a:schemeClr val="bg1"/>
                </a:solidFill>
                <a:latin typeface="Arial Narrow" pitchFamily="34" charset="0"/>
              </a:rPr>
              <a:t>  Part of Engineering Major Concentration in Environmental Engineering</a:t>
            </a:r>
          </a:p>
        </p:txBody>
      </p:sp>
      <p:pic>
        <p:nvPicPr>
          <p:cNvPr id="58370" name="Picture 2"/>
          <p:cNvPicPr>
            <a:picLocks noChangeAspect="1" noChangeArrowheads="1"/>
          </p:cNvPicPr>
          <p:nvPr/>
        </p:nvPicPr>
        <p:blipFill>
          <a:blip r:embed="rId5" cstate="print"/>
          <a:srcRect l="41875" t="30149" r="24978" b="10465"/>
          <a:stretch>
            <a:fillRect/>
          </a:stretch>
        </p:blipFill>
        <p:spPr bwMode="auto">
          <a:xfrm>
            <a:off x="105689" y="3356466"/>
            <a:ext cx="3392834" cy="3267173"/>
          </a:xfrm>
          <a:prstGeom prst="rect">
            <a:avLst/>
          </a:prstGeom>
          <a:noFill/>
          <a:ln w="9525">
            <a:noFill/>
            <a:miter lim="800000"/>
            <a:headEnd/>
            <a:tailEnd/>
          </a:ln>
        </p:spPr>
      </p:pic>
      <p:sp>
        <p:nvSpPr>
          <p:cNvPr id="5" name="TextBox 4"/>
          <p:cNvSpPr txBox="1"/>
          <p:nvPr/>
        </p:nvSpPr>
        <p:spPr>
          <a:xfrm>
            <a:off x="0" y="533400"/>
            <a:ext cx="7543800" cy="461665"/>
          </a:xfrm>
          <a:prstGeom prst="rect">
            <a:avLst/>
          </a:prstGeom>
          <a:noFill/>
        </p:spPr>
        <p:txBody>
          <a:bodyPr wrap="square" rtlCol="0">
            <a:spAutoFit/>
          </a:bodyPr>
          <a:lstStyle/>
          <a:p>
            <a:pPr algn="ctr"/>
            <a:r>
              <a:rPr lang="en-US" sz="2400" dirty="0">
                <a:solidFill>
                  <a:schemeClr val="bg1"/>
                </a:solidFill>
                <a:latin typeface="Arial Narrow" pitchFamily="34" charset="0"/>
              </a:rPr>
              <a:t>The “</a:t>
            </a:r>
            <a:r>
              <a:rPr lang="en-US" sz="2400" b="1" dirty="0">
                <a:solidFill>
                  <a:schemeClr val="bg1"/>
                </a:solidFill>
                <a:latin typeface="Arial Narrow" pitchFamily="34" charset="0"/>
              </a:rPr>
              <a:t>Oculus</a:t>
            </a:r>
            <a:r>
              <a:rPr lang="en-US" sz="2400" dirty="0">
                <a:solidFill>
                  <a:schemeClr val="bg1"/>
                </a:solidFill>
                <a:latin typeface="Arial Narrow" pitchFamily="34" charset="0"/>
              </a:rPr>
              <a:t>” of the Pantheon is for NATURAL</a:t>
            </a:r>
            <a:r>
              <a:rPr lang="en-US" sz="2400" b="1" dirty="0">
                <a:solidFill>
                  <a:schemeClr val="bg1"/>
                </a:solidFill>
                <a:latin typeface="Arial Narrow" pitchFamily="34" charset="0"/>
              </a:rPr>
              <a:t> </a:t>
            </a:r>
            <a:r>
              <a:rPr lang="en-US" sz="2400" b="1" u="sng" dirty="0">
                <a:solidFill>
                  <a:schemeClr val="bg1"/>
                </a:solidFill>
                <a:latin typeface="Arial Narrow" pitchFamily="34" charset="0"/>
              </a:rPr>
              <a:t>LIGHTING</a:t>
            </a:r>
            <a:r>
              <a:rPr lang="en-US" sz="2400" b="1" dirty="0">
                <a:solidFill>
                  <a:schemeClr val="bg1"/>
                </a:solidFill>
                <a:latin typeface="Arial Narrow" pitchFamily="34" charset="0"/>
              </a:rPr>
              <a:t> </a:t>
            </a:r>
            <a:endParaRPr lang="en-US" sz="2400" dirty="0">
              <a:solidFill>
                <a:schemeClr val="bg1"/>
              </a:solidFill>
              <a:latin typeface="Arial Narrow" pitchFamily="34" charset="0"/>
            </a:endParaRPr>
          </a:p>
        </p:txBody>
      </p:sp>
      <p:sp>
        <p:nvSpPr>
          <p:cNvPr id="2" name="Rectangle 1">
            <a:extLst>
              <a:ext uri="{FF2B5EF4-FFF2-40B4-BE49-F238E27FC236}">
                <a16:creationId xmlns:a16="http://schemas.microsoft.com/office/drawing/2014/main" id="{0431C833-7E23-7144-92EF-F02B4F46781B}"/>
              </a:ext>
            </a:extLst>
          </p:cNvPr>
          <p:cNvSpPr/>
          <p:nvPr/>
        </p:nvSpPr>
        <p:spPr>
          <a:xfrm>
            <a:off x="319544" y="3356466"/>
            <a:ext cx="1295400" cy="1552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690AD9-501C-3B4B-A3D6-4D214A4DB791}"/>
              </a:ext>
            </a:extLst>
          </p:cNvPr>
          <p:cNvSpPr/>
          <p:nvPr/>
        </p:nvSpPr>
        <p:spPr>
          <a:xfrm>
            <a:off x="2797601" y="3356466"/>
            <a:ext cx="5742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841010-86FD-C34E-A7C4-604D54551516}"/>
              </a:ext>
            </a:extLst>
          </p:cNvPr>
          <p:cNvSpPr/>
          <p:nvPr/>
        </p:nvSpPr>
        <p:spPr>
          <a:xfrm>
            <a:off x="105689" y="6096000"/>
            <a:ext cx="427711" cy="79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9EFAC83C-F949-374C-83DA-73C96317884B}"/>
              </a:ext>
            </a:extLst>
          </p:cNvPr>
          <p:cNvPicPr>
            <a:picLocks noChangeAspect="1" noChangeArrowheads="1"/>
          </p:cNvPicPr>
          <p:nvPr/>
        </p:nvPicPr>
        <p:blipFill>
          <a:blip r:embed="rId6" cstate="print"/>
          <a:srcRect l="22575" t="43860" r="13125" b="5974"/>
          <a:stretch>
            <a:fillRect/>
          </a:stretch>
        </p:blipFill>
        <p:spPr bwMode="auto">
          <a:xfrm>
            <a:off x="3581398" y="4495800"/>
            <a:ext cx="5451232" cy="2286000"/>
          </a:xfrm>
          <a:prstGeom prst="rect">
            <a:avLst/>
          </a:prstGeom>
          <a:noFill/>
          <a:ln w="9525">
            <a:noFill/>
            <a:miter lim="800000"/>
            <a:headEnd/>
            <a:tailEnd/>
          </a:ln>
        </p:spPr>
      </p:pic>
      <p:sp>
        <p:nvSpPr>
          <p:cNvPr id="12" name="Rectangle 11">
            <a:extLst>
              <a:ext uri="{FF2B5EF4-FFF2-40B4-BE49-F238E27FC236}">
                <a16:creationId xmlns:a16="http://schemas.microsoft.com/office/drawing/2014/main" id="{8A9278B2-D748-7A4C-A40C-B37272B9AD7E}"/>
              </a:ext>
            </a:extLst>
          </p:cNvPr>
          <p:cNvSpPr/>
          <p:nvPr/>
        </p:nvSpPr>
        <p:spPr>
          <a:xfrm>
            <a:off x="3733800" y="4495800"/>
            <a:ext cx="1676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155ED6-3355-2343-849C-73314C6A73F8}"/>
              </a:ext>
            </a:extLst>
          </p:cNvPr>
          <p:cNvSpPr/>
          <p:nvPr/>
        </p:nvSpPr>
        <p:spPr>
          <a:xfrm>
            <a:off x="105689" y="6477000"/>
            <a:ext cx="351511" cy="1704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www.aroundrometours.com/img/blog/Pantheon-oculus.jpg">
            <a:extLst>
              <a:ext uri="{FF2B5EF4-FFF2-40B4-BE49-F238E27FC236}">
                <a16:creationId xmlns:a16="http://schemas.microsoft.com/office/drawing/2014/main" id="{B6B9AB75-918F-CD41-909F-A44239D3C070}"/>
              </a:ext>
            </a:extLst>
          </p:cNvPr>
          <p:cNvPicPr>
            <a:picLocks noChangeAspect="1" noChangeArrowheads="1"/>
          </p:cNvPicPr>
          <p:nvPr/>
        </p:nvPicPr>
        <p:blipFill>
          <a:blip r:embed="rId7" cstate="print"/>
          <a:srcRect/>
          <a:stretch>
            <a:fillRect/>
          </a:stretch>
        </p:blipFill>
        <p:spPr bwMode="auto">
          <a:xfrm>
            <a:off x="281444" y="1096797"/>
            <a:ext cx="2285764" cy="1609917"/>
          </a:xfrm>
          <a:prstGeom prst="rect">
            <a:avLst/>
          </a:prstGeom>
          <a:noFill/>
        </p:spPr>
      </p:pic>
      <p:sp>
        <p:nvSpPr>
          <p:cNvPr id="16" name="TextBox 15">
            <a:extLst>
              <a:ext uri="{FF2B5EF4-FFF2-40B4-BE49-F238E27FC236}">
                <a16:creationId xmlns:a16="http://schemas.microsoft.com/office/drawing/2014/main" id="{156041FA-9A44-3E44-9162-CEB6FFB438BB}"/>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3" name="Audio 2">
            <a:hlinkClick r:id="" action="ppaction://media"/>
            <a:extLst>
              <a:ext uri="{FF2B5EF4-FFF2-40B4-BE49-F238E27FC236}">
                <a16:creationId xmlns:a16="http://schemas.microsoft.com/office/drawing/2014/main" id="{BCEA4549-8904-F240-BE51-6F33D1CFE2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
        <p:nvSpPr>
          <p:cNvPr id="4" name="Title 1">
            <a:extLst>
              <a:ext uri="{FF2B5EF4-FFF2-40B4-BE49-F238E27FC236}">
                <a16:creationId xmlns:a16="http://schemas.microsoft.com/office/drawing/2014/main" id="{A22F06FC-12ED-73CE-89F3-A9AC8D865310}"/>
              </a:ext>
            </a:extLst>
          </p:cNvPr>
          <p:cNvSpPr txBox="1">
            <a:spLocks/>
          </p:cNvSpPr>
          <p:nvPr/>
        </p:nvSpPr>
        <p:spPr>
          <a:xfrm>
            <a:off x="205244" y="-33862"/>
            <a:ext cx="28194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Arial Narrow" pitchFamily="34" charset="0"/>
              </a:rPr>
              <a:t>The Pantheon, 126 AD</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advTm="385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092" y="93607"/>
            <a:ext cx="79248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b="1" dirty="0">
                <a:ln w="6350">
                  <a:noFill/>
                </a:ln>
                <a:solidFill>
                  <a:schemeClr val="bg1"/>
                </a:solidFill>
                <a:latin typeface="Arial Narrow" pitchFamily="34" charset="0"/>
              </a:rPr>
              <a:t>Roman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WALLS in 138 AD</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7" name="Rectangle 6"/>
          <p:cNvSpPr/>
          <p:nvPr/>
        </p:nvSpPr>
        <p:spPr>
          <a:xfrm>
            <a:off x="1" y="813136"/>
            <a:ext cx="7238999" cy="707886"/>
          </a:xfrm>
          <a:prstGeom prst="rect">
            <a:avLst/>
          </a:prstGeom>
        </p:spPr>
        <p:txBody>
          <a:bodyPr wrap="square">
            <a:spAutoFit/>
          </a:bodyPr>
          <a:lstStyle/>
          <a:p>
            <a:r>
              <a:rPr lang="en-US" sz="2000" dirty="0">
                <a:solidFill>
                  <a:schemeClr val="bg1"/>
                </a:solidFill>
                <a:latin typeface="Arial Narrow" pitchFamily="34" charset="0"/>
              </a:rPr>
              <a:t>The Empire had gotten so large that Emperor Hadrian was more concerned with keeping what empire he had, rather than conquering new lands </a:t>
            </a:r>
          </a:p>
        </p:txBody>
      </p:sp>
      <p:sp>
        <p:nvSpPr>
          <p:cNvPr id="8" name="Rectangle 7"/>
          <p:cNvSpPr/>
          <p:nvPr/>
        </p:nvSpPr>
        <p:spPr>
          <a:xfrm>
            <a:off x="6705600" y="3048000"/>
            <a:ext cx="2438400" cy="2246769"/>
          </a:xfrm>
          <a:prstGeom prst="rect">
            <a:avLst/>
          </a:prstGeom>
        </p:spPr>
        <p:txBody>
          <a:bodyPr wrap="square">
            <a:spAutoFit/>
          </a:bodyPr>
          <a:lstStyle/>
          <a:p>
            <a:r>
              <a:rPr lang="en-US" sz="2000" dirty="0">
                <a:solidFill>
                  <a:schemeClr val="bg1">
                    <a:lumMod val="95000"/>
                    <a:lumOff val="5000"/>
                  </a:schemeClr>
                </a:solidFill>
                <a:latin typeface="Arial" panose="020B0604020202020204" pitchFamily="34" charset="0"/>
                <a:cs typeface="Arial" panose="020B0604020202020204" pitchFamily="34" charset="0"/>
              </a:rPr>
              <a:t>A “MILECASTLE” was built every mile along 73 miles of HADRIAN’S  WALL across Britannia </a:t>
            </a:r>
          </a:p>
          <a:p>
            <a:pPr algn="ctr"/>
            <a:r>
              <a:rPr lang="en-US" sz="2000" dirty="0">
                <a:latin typeface="Arial" panose="020B0604020202020204" pitchFamily="34" charset="0"/>
                <a:cs typeface="Arial" panose="020B0604020202020204" pitchFamily="34" charset="0"/>
              </a:rPr>
              <a:t>(to stop Scottish attacks)</a:t>
            </a:r>
          </a:p>
        </p:txBody>
      </p:sp>
      <p:sp>
        <p:nvSpPr>
          <p:cNvPr id="9" name="Rectangle 8"/>
          <p:cNvSpPr/>
          <p:nvPr/>
        </p:nvSpPr>
        <p:spPr>
          <a:xfrm>
            <a:off x="7086600" y="2057400"/>
            <a:ext cx="1818126" cy="769441"/>
          </a:xfrm>
          <a:prstGeom prst="rect">
            <a:avLst/>
          </a:prstGeom>
        </p:spPr>
        <p:txBody>
          <a:bodyPr wrap="none">
            <a:spAutoFit/>
          </a:bodyPr>
          <a:lstStyle/>
          <a:p>
            <a:pPr algn="ctr"/>
            <a:r>
              <a:rPr lang="en-US" dirty="0">
                <a:solidFill>
                  <a:schemeClr val="bg1"/>
                </a:solidFill>
                <a:latin typeface="Arial Narrow" pitchFamily="34" charset="0"/>
              </a:rPr>
              <a:t>Emperor Hadrian</a:t>
            </a:r>
          </a:p>
          <a:p>
            <a:pPr algn="ctr"/>
            <a:r>
              <a:rPr lang="en-US" dirty="0">
                <a:solidFill>
                  <a:schemeClr val="bg1"/>
                </a:solidFill>
                <a:latin typeface="Arial Narrow" pitchFamily="34" charset="0"/>
              </a:rPr>
              <a:t>117 to 138 AD</a:t>
            </a:r>
          </a:p>
          <a:p>
            <a:pPr algn="ctr"/>
            <a:r>
              <a:rPr lang="en-US" sz="800" dirty="0">
                <a:hlinkClick r:id="rId4"/>
              </a:rPr>
              <a:t>https://www.ancient.eu/hadrian/</a:t>
            </a:r>
            <a:r>
              <a:rPr lang="en-US" sz="800" dirty="0"/>
              <a:t> </a:t>
            </a:r>
          </a:p>
        </p:txBody>
      </p:sp>
      <p:pic>
        <p:nvPicPr>
          <p:cNvPr id="2" name="Picture 2" descr="Image result for Hadrian’s Wall"/>
          <p:cNvPicPr>
            <a:picLocks noChangeAspect="1" noChangeArrowheads="1"/>
          </p:cNvPicPr>
          <p:nvPr/>
        </p:nvPicPr>
        <p:blipFill>
          <a:blip r:embed="rId5" cstate="print"/>
          <a:srcRect/>
          <a:stretch>
            <a:fillRect/>
          </a:stretch>
        </p:blipFill>
        <p:spPr bwMode="auto">
          <a:xfrm>
            <a:off x="1" y="1815122"/>
            <a:ext cx="6629400" cy="5042878"/>
          </a:xfrm>
          <a:prstGeom prst="rect">
            <a:avLst/>
          </a:prstGeom>
          <a:noFill/>
        </p:spPr>
      </p:pic>
      <p:pic>
        <p:nvPicPr>
          <p:cNvPr id="1028" name="Picture 4" descr="Image result for emperor hadrian"/>
          <p:cNvPicPr>
            <a:picLocks noChangeAspect="1" noChangeArrowheads="1"/>
          </p:cNvPicPr>
          <p:nvPr/>
        </p:nvPicPr>
        <p:blipFill>
          <a:blip r:embed="rId6" cstate="print"/>
          <a:srcRect/>
          <a:stretch>
            <a:fillRect/>
          </a:stretch>
        </p:blipFill>
        <p:spPr bwMode="auto">
          <a:xfrm>
            <a:off x="7315200" y="152400"/>
            <a:ext cx="1371600" cy="1943828"/>
          </a:xfrm>
          <a:prstGeom prst="rect">
            <a:avLst/>
          </a:prstGeom>
          <a:noFill/>
        </p:spPr>
      </p:pic>
      <p:sp>
        <p:nvSpPr>
          <p:cNvPr id="11" name="Title 1"/>
          <p:cNvSpPr txBox="1">
            <a:spLocks/>
          </p:cNvSpPr>
          <p:nvPr/>
        </p:nvSpPr>
        <p:spPr>
          <a:xfrm>
            <a:off x="6629400" y="6324600"/>
            <a:ext cx="2286000" cy="533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pPr>
            <a:r>
              <a:rPr lang="en-US" sz="2000" b="1" dirty="0">
                <a:ln w="6350">
                  <a:noFill/>
                </a:ln>
                <a:solidFill>
                  <a:schemeClr val="bg1"/>
                </a:solidFill>
                <a:latin typeface="Arial Narrow" pitchFamily="34" charset="0"/>
                <a:ea typeface="+mj-ea"/>
                <a:cs typeface="+mj-cs"/>
              </a:rPr>
              <a:t>Rendering</a:t>
            </a:r>
            <a:endParaRPr kumimoji="0" lang="en-US" sz="2000" b="1" i="0" u="none" strike="noStrike" kern="1200" cap="none" spc="0" normalizeH="0" baseline="0" noProof="0" dirty="0">
              <a:ln w="6350">
                <a:noFill/>
              </a:ln>
              <a:solidFill>
                <a:schemeClr val="bg1"/>
              </a:solidFill>
              <a:effectLst/>
              <a:uLnTx/>
              <a:uFillTx/>
              <a:latin typeface="Arial Narrow" pitchFamily="34" charset="0"/>
              <a:ea typeface="+mj-ea"/>
              <a:cs typeface="+mj-cs"/>
            </a:endParaRPr>
          </a:p>
          <a:p>
            <a:pPr lvl="0" algn="r">
              <a:spcBef>
                <a:spcPct val="0"/>
              </a:spcBef>
            </a:pPr>
            <a:r>
              <a:rPr lang="en-US" sz="1000" dirty="0">
                <a:ln w="6350">
                  <a:noFill/>
                </a:ln>
                <a:solidFill>
                  <a:schemeClr val="bg1"/>
                </a:solidFill>
                <a:latin typeface="Arial Narrow" pitchFamily="34" charset="0"/>
                <a:ea typeface="+mj-ea"/>
                <a:cs typeface="+mj-cs"/>
                <a:hlinkClick r:id="rId7"/>
              </a:rPr>
              <a:t>http://www.ancientvine.com/hadrianswall.html</a:t>
            </a:r>
            <a:r>
              <a:rPr lang="en-US" sz="1000"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10" name="TextBox 9">
            <a:extLst>
              <a:ext uri="{FF2B5EF4-FFF2-40B4-BE49-F238E27FC236}">
                <a16:creationId xmlns:a16="http://schemas.microsoft.com/office/drawing/2014/main" id="{EB89E02C-BC76-C647-922F-54D6EB6095AF}"/>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3" name="Audio 2">
            <a:hlinkClick r:id="" action="ppaction://media"/>
            <a:extLst>
              <a:ext uri="{FF2B5EF4-FFF2-40B4-BE49-F238E27FC236}">
                <a16:creationId xmlns:a16="http://schemas.microsoft.com/office/drawing/2014/main" id="{4D8AD8CA-1C48-2241-9B41-28CA00EA47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6703297"/>
      </p:ext>
    </p:extLst>
  </p:cSld>
  <p:clrMapOvr>
    <a:masterClrMapping/>
  </p:clrMapOvr>
  <p:transition advTm="35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roman empire"/>
          <p:cNvPicPr>
            <a:picLocks noChangeAspect="1" noChangeArrowheads="1"/>
          </p:cNvPicPr>
          <p:nvPr/>
        </p:nvPicPr>
        <p:blipFill>
          <a:blip r:embed="rId4" cstate="print"/>
          <a:srcRect/>
          <a:stretch>
            <a:fillRect/>
          </a:stretch>
        </p:blipFill>
        <p:spPr bwMode="auto">
          <a:xfrm>
            <a:off x="0" y="0"/>
            <a:ext cx="9144000" cy="6279446"/>
          </a:xfrm>
          <a:prstGeom prst="rect">
            <a:avLst/>
          </a:prstGeom>
          <a:noFill/>
        </p:spPr>
      </p:pic>
      <p:sp>
        <p:nvSpPr>
          <p:cNvPr id="5" name="Title 1"/>
          <p:cNvSpPr txBox="1">
            <a:spLocks/>
          </p:cNvSpPr>
          <p:nvPr/>
        </p:nvSpPr>
        <p:spPr>
          <a:xfrm>
            <a:off x="1600200" y="6565868"/>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https://www.thinglink.com/scene/698570667817172994</a:t>
            </a:r>
            <a:r>
              <a:rPr lang="en-US" sz="1000" b="1" dirty="0">
                <a:ln w="6350">
                  <a:noFill/>
                </a:ln>
                <a:solidFill>
                  <a:schemeClr val="bg1"/>
                </a:solidFill>
                <a:latin typeface="Arial Narrow" pitchFamily="34" charset="0"/>
                <a:ea typeface="+mj-ea"/>
                <a:cs typeface="+mj-cs"/>
              </a:rPr>
              <a:t> </a:t>
            </a: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4" name="Audio 3">
            <a:hlinkClick r:id="" action="ppaction://media"/>
            <a:extLst>
              <a:ext uri="{FF2B5EF4-FFF2-40B4-BE49-F238E27FC236}">
                <a16:creationId xmlns:a16="http://schemas.microsoft.com/office/drawing/2014/main" id="{05176FF4-2535-5241-BF59-53B1FF322B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87512257"/>
      </p:ext>
    </p:extLst>
  </p:cSld>
  <p:clrMapOvr>
    <a:masterClrMapping/>
  </p:clrMapOvr>
  <p:transition advTm="10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4"/>
              </a:rPr>
              <a:t>https://visitbath.co.uk/listings/single/roman-baths/</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8" name="Rectangle 7"/>
          <p:cNvSpPr/>
          <p:nvPr/>
        </p:nvSpPr>
        <p:spPr>
          <a:xfrm>
            <a:off x="762000" y="1219200"/>
            <a:ext cx="7315200" cy="1200329"/>
          </a:xfrm>
          <a:prstGeom prst="rect">
            <a:avLst/>
          </a:prstGeom>
        </p:spPr>
        <p:txBody>
          <a:bodyPr wrap="square">
            <a:spAutoFit/>
          </a:bodyPr>
          <a:lstStyle/>
          <a:p>
            <a:r>
              <a:rPr lang="en-US" sz="2400" dirty="0">
                <a:latin typeface="Arial Narrow" pitchFamily="34" charset="0"/>
              </a:rPr>
              <a:t>“Bathing occupied an important place in the life of the Greeks, </a:t>
            </a:r>
          </a:p>
          <a:p>
            <a:r>
              <a:rPr lang="en-US" sz="2400" dirty="0">
                <a:solidFill>
                  <a:schemeClr val="bg1">
                    <a:lumMod val="95000"/>
                    <a:lumOff val="5000"/>
                  </a:schemeClr>
                </a:solidFill>
                <a:latin typeface="Arial Narrow" pitchFamily="34" charset="0"/>
              </a:rPr>
              <a:t>The standardized architectural type of the </a:t>
            </a:r>
            <a:r>
              <a:rPr lang="en-US" sz="2400" dirty="0" err="1">
                <a:solidFill>
                  <a:schemeClr val="bg1">
                    <a:lumMod val="95000"/>
                    <a:lumOff val="5000"/>
                  </a:schemeClr>
                </a:solidFill>
                <a:latin typeface="Arial Narrow" pitchFamily="34" charset="0"/>
              </a:rPr>
              <a:t>THERMAE</a:t>
            </a:r>
            <a:r>
              <a:rPr lang="en-US" sz="2400" dirty="0">
                <a:solidFill>
                  <a:schemeClr val="bg1">
                    <a:lumMod val="95000"/>
                    <a:lumOff val="5000"/>
                  </a:schemeClr>
                </a:solidFill>
                <a:latin typeface="Arial Narrow" pitchFamily="34" charset="0"/>
              </a:rPr>
              <a:t>, however, was not developed until the Romans ; Baths of Titus (81  AD)”:</a:t>
            </a:r>
          </a:p>
        </p:txBody>
      </p:sp>
      <p:pic>
        <p:nvPicPr>
          <p:cNvPr id="93186" name="Picture 2" descr="Image result for Baths of Titus"/>
          <p:cNvPicPr>
            <a:picLocks noChangeAspect="1" noChangeArrowheads="1"/>
          </p:cNvPicPr>
          <p:nvPr/>
        </p:nvPicPr>
        <p:blipFill>
          <a:blip r:embed="rId5" cstate="print"/>
          <a:srcRect/>
          <a:stretch>
            <a:fillRect/>
          </a:stretch>
        </p:blipFill>
        <p:spPr bwMode="auto">
          <a:xfrm>
            <a:off x="609600" y="2438400"/>
            <a:ext cx="7467600" cy="3914470"/>
          </a:xfrm>
          <a:prstGeom prst="rect">
            <a:avLst/>
          </a:prstGeom>
          <a:noFill/>
        </p:spPr>
      </p:pic>
      <p:sp>
        <p:nvSpPr>
          <p:cNvPr id="7" name="TextBox 6">
            <a:extLst>
              <a:ext uri="{FF2B5EF4-FFF2-40B4-BE49-F238E27FC236}">
                <a16:creationId xmlns:a16="http://schemas.microsoft.com/office/drawing/2014/main" id="{E4AEB3D0-5A4E-8148-9737-0DF99A4DA6FA}"/>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
        <p:nvSpPr>
          <p:cNvPr id="9" name="Title 1">
            <a:extLst>
              <a:ext uri="{FF2B5EF4-FFF2-40B4-BE49-F238E27FC236}">
                <a16:creationId xmlns:a16="http://schemas.microsoft.com/office/drawing/2014/main" id="{43ED758A-7AF8-264A-9357-B605C4564E28}"/>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335C61B9-77F3-3641-96B7-283D69F2F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18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mage result for roman baths"/>
          <p:cNvPicPr>
            <a:picLocks noChangeAspect="1" noChangeArrowheads="1"/>
          </p:cNvPicPr>
          <p:nvPr/>
        </p:nvPicPr>
        <p:blipFill>
          <a:blip r:embed="rId4" cstate="print"/>
          <a:srcRect/>
          <a:stretch>
            <a:fillRect/>
          </a:stretch>
        </p:blipFill>
        <p:spPr bwMode="auto">
          <a:xfrm>
            <a:off x="838200" y="1219200"/>
            <a:ext cx="7391400" cy="5299494"/>
          </a:xfrm>
          <a:prstGeom prst="rect">
            <a:avLst/>
          </a:prstGeom>
          <a:noFill/>
        </p:spPr>
      </p:pic>
      <p:sp>
        <p:nvSpPr>
          <p:cNvPr id="5" name="Title 1"/>
          <p:cNvSpPr txBox="1">
            <a:spLocks/>
          </p:cNvSpPr>
          <p:nvPr/>
        </p:nvSpPr>
        <p:spPr>
          <a:xfrm>
            <a:off x="24384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https://visitbath.co.uk/listings/single/roman-baths/</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Rectangle 6"/>
          <p:cNvSpPr/>
          <p:nvPr/>
        </p:nvSpPr>
        <p:spPr>
          <a:xfrm>
            <a:off x="1066800" y="6488668"/>
            <a:ext cx="3688061" cy="369332"/>
          </a:xfrm>
          <a:prstGeom prst="rect">
            <a:avLst/>
          </a:prstGeom>
        </p:spPr>
        <p:txBody>
          <a:bodyPr wrap="none">
            <a:spAutoFit/>
          </a:bodyPr>
          <a:lstStyle/>
          <a:p>
            <a:r>
              <a:rPr lang="en-US" dirty="0">
                <a:ln w="6350">
                  <a:noFill/>
                </a:ln>
                <a:solidFill>
                  <a:schemeClr val="bg1"/>
                </a:solidFill>
                <a:latin typeface="Arial Narrow" pitchFamily="34" charset="0"/>
              </a:rPr>
              <a:t>Roman Bath in Bath, England from 70 AD</a:t>
            </a:r>
            <a:endParaRPr lang="en-US" dirty="0"/>
          </a:p>
        </p:txBody>
      </p:sp>
      <p:sp>
        <p:nvSpPr>
          <p:cNvPr id="8" name="TextBox 7">
            <a:extLst>
              <a:ext uri="{FF2B5EF4-FFF2-40B4-BE49-F238E27FC236}">
                <a16:creationId xmlns:a16="http://schemas.microsoft.com/office/drawing/2014/main" id="{1E48DE52-BFDE-4844-8083-CFC8DBEA61E0}"/>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
        <p:nvSpPr>
          <p:cNvPr id="9" name="Title 1">
            <a:extLst>
              <a:ext uri="{FF2B5EF4-FFF2-40B4-BE49-F238E27FC236}">
                <a16:creationId xmlns:a16="http://schemas.microsoft.com/office/drawing/2014/main" id="{35EBDA01-AC2A-F742-8B05-8BA6B4406874}"/>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C9983FA3-01DC-AD44-9A09-B61292C3D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8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mage result for roman baths heating"/>
          <p:cNvPicPr>
            <a:picLocks noChangeAspect="1" noChangeArrowheads="1"/>
          </p:cNvPicPr>
          <p:nvPr/>
        </p:nvPicPr>
        <p:blipFill>
          <a:blip r:embed="rId4" cstate="print"/>
          <a:srcRect/>
          <a:stretch>
            <a:fillRect/>
          </a:stretch>
        </p:blipFill>
        <p:spPr bwMode="auto">
          <a:xfrm>
            <a:off x="228600" y="1286333"/>
            <a:ext cx="8686800" cy="4754768"/>
          </a:xfrm>
          <a:prstGeom prst="rect">
            <a:avLst/>
          </a:prstGeom>
          <a:noFill/>
        </p:spPr>
      </p:pic>
      <p:sp>
        <p:nvSpPr>
          <p:cNvPr id="5" name="Title 1"/>
          <p:cNvSpPr txBox="1">
            <a:spLocks/>
          </p:cNvSpPr>
          <p:nvPr/>
        </p:nvSpPr>
        <p:spPr>
          <a:xfrm>
            <a:off x="5257800" y="5867400"/>
            <a:ext cx="3581400" cy="304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https://www.pinterest.com/pin/465700417710015162/</a:t>
            </a:r>
            <a:endParaRPr lang="en-US" sz="1000" b="1" dirty="0">
              <a:ln w="6350">
                <a:noFill/>
              </a:ln>
              <a:solidFill>
                <a:schemeClr val="bg1"/>
              </a:solidFill>
              <a:latin typeface="Arial Narrow" pitchFamily="34" charset="0"/>
              <a:ea typeface="+mj-ea"/>
              <a:cs typeface="+mj-cs"/>
            </a:endParaRPr>
          </a:p>
          <a:p>
            <a:pPr lvl="0" algn="r">
              <a:spcBef>
                <a:spcPct val="0"/>
              </a:spcBef>
            </a:pP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Title 1"/>
          <p:cNvSpPr txBox="1">
            <a:spLocks/>
          </p:cNvSpPr>
          <p:nvPr/>
        </p:nvSpPr>
        <p:spPr>
          <a:xfrm>
            <a:off x="457200" y="6019800"/>
            <a:ext cx="8001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000" b="1" dirty="0">
                <a:ln w="6350">
                  <a:noFill/>
                </a:ln>
                <a:solidFill>
                  <a:schemeClr val="bg1"/>
                </a:solidFill>
                <a:latin typeface="Arial Narrow" pitchFamily="34" charset="0"/>
              </a:rPr>
              <a:t>The heating system (“Hypocaust”)</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9" name="Title 1">
            <a:extLst>
              <a:ext uri="{FF2B5EF4-FFF2-40B4-BE49-F238E27FC236}">
                <a16:creationId xmlns:a16="http://schemas.microsoft.com/office/drawing/2014/main" id="{F8574E5E-AB91-8547-85B1-C3F08FC63472}"/>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394283B5-C5FA-3647-907B-0B2F7AE10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2300" y="6017491"/>
            <a:ext cx="812800" cy="812800"/>
          </a:xfrm>
          <a:prstGeom prst="rect">
            <a:avLst/>
          </a:prstGeom>
        </p:spPr>
      </p:pic>
    </p:spTree>
  </p:cSld>
  <p:clrMapOvr>
    <a:masterClrMapping/>
  </p:clrMapOvr>
  <p:transition advTm="8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4" cstate="print"/>
          <a:srcRect l="42930" t="42918" r="37060" b="25581"/>
          <a:stretch>
            <a:fillRect/>
          </a:stretch>
        </p:blipFill>
        <p:spPr bwMode="auto">
          <a:xfrm>
            <a:off x="1515519" y="1219200"/>
            <a:ext cx="6189162" cy="5236983"/>
          </a:xfrm>
          <a:prstGeom prst="rect">
            <a:avLst/>
          </a:prstGeom>
          <a:noFill/>
          <a:ln w="9525">
            <a:noFill/>
            <a:miter lim="800000"/>
            <a:headEnd/>
            <a:tailEnd/>
          </a:ln>
        </p:spPr>
      </p:pic>
      <p:sp>
        <p:nvSpPr>
          <p:cNvPr id="8" name="Title 1"/>
          <p:cNvSpPr txBox="1">
            <a:spLocks/>
          </p:cNvSpPr>
          <p:nvPr/>
        </p:nvSpPr>
        <p:spPr>
          <a:xfrm>
            <a:off x="14478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https://quatr.us/romans/roman-sewage-ancient-roman-toilets-poop-pipes.htm</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Title 1">
            <a:extLst>
              <a:ext uri="{FF2B5EF4-FFF2-40B4-BE49-F238E27FC236}">
                <a16:creationId xmlns:a16="http://schemas.microsoft.com/office/drawing/2014/main" id="{CE470C95-E98E-1F44-9A3D-98A0FF7F5052}"/>
              </a:ext>
            </a:extLst>
          </p:cNvPr>
          <p:cNvSpPr txBox="1">
            <a:spLocks/>
          </p:cNvSpPr>
          <p:nvPr/>
        </p:nvSpPr>
        <p:spPr>
          <a:xfrm>
            <a:off x="304800" y="551864"/>
            <a:ext cx="8763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~600BC</a:t>
            </a:r>
            <a:r>
              <a:rPr kumimoji="0" lang="en-US" sz="2800" b="1" i="0" u="none" strike="noStrike" kern="1200" cap="none" spc="0" normalizeH="0" noProof="0" dirty="0">
                <a:ln w="6350">
                  <a:noFill/>
                </a:ln>
                <a:solidFill>
                  <a:schemeClr val="bg1"/>
                </a:solidFill>
                <a:effectLst/>
                <a:uLnTx/>
                <a:uFillTx/>
                <a:latin typeface="Arial Narrow" pitchFamily="34" charset="0"/>
                <a:ea typeface="+mj-ea"/>
                <a:cs typeface="+mj-cs"/>
              </a:rPr>
              <a:t> </a:t>
            </a: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Roman</a:t>
            </a:r>
            <a:r>
              <a:rPr kumimoji="0" lang="en-US" sz="2800" b="1" i="0" u="none" strike="noStrike" kern="1200" cap="none" spc="0" normalizeH="0" noProof="0" dirty="0">
                <a:ln w="6350">
                  <a:noFill/>
                </a:ln>
                <a:solidFill>
                  <a:schemeClr val="bg1"/>
                </a:solidFill>
                <a:effectLst/>
                <a:uLnTx/>
                <a:uFillTx/>
                <a:latin typeface="Arial Narrow" pitchFamily="34" charset="0"/>
                <a:ea typeface="+mj-ea"/>
                <a:cs typeface="+mj-cs"/>
              </a:rPr>
              <a:t> </a:t>
            </a:r>
            <a:r>
              <a:rPr lang="en-US" sz="2800" b="1" dirty="0">
                <a:ln w="6350">
                  <a:noFill/>
                </a:ln>
                <a:solidFill>
                  <a:schemeClr val="bg1"/>
                </a:solidFill>
                <a:latin typeface="Arial Narrow" pitchFamily="34" charset="0"/>
                <a:ea typeface="+mj-ea"/>
                <a:cs typeface="+mj-cs"/>
              </a:rPr>
              <a:t>SEWERS (still function today)</a:t>
            </a:r>
            <a:r>
              <a:rPr kumimoji="0" lang="en-US" sz="28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0" name="TextBox 9">
            <a:extLst>
              <a:ext uri="{FF2B5EF4-FFF2-40B4-BE49-F238E27FC236}">
                <a16:creationId xmlns:a16="http://schemas.microsoft.com/office/drawing/2014/main" id="{A55D9957-B64A-9042-BA20-58EB8B34FA21}"/>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2B1C30A0-855E-A94E-98B5-13E73B2461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8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Image result for roman baths heating"/>
          <p:cNvPicPr>
            <a:picLocks noChangeAspect="1" noChangeArrowheads="1"/>
          </p:cNvPicPr>
          <p:nvPr/>
        </p:nvPicPr>
        <p:blipFill>
          <a:blip r:embed="rId4" cstate="print"/>
          <a:srcRect/>
          <a:stretch>
            <a:fillRect/>
          </a:stretch>
        </p:blipFill>
        <p:spPr bwMode="auto">
          <a:xfrm>
            <a:off x="1219200" y="1260933"/>
            <a:ext cx="6477000" cy="5110400"/>
          </a:xfrm>
          <a:prstGeom prst="rect">
            <a:avLst/>
          </a:prstGeom>
          <a:noFill/>
        </p:spPr>
      </p:pic>
      <p:sp>
        <p:nvSpPr>
          <p:cNvPr id="5" name="Title 1"/>
          <p:cNvSpPr txBox="1">
            <a:spLocks/>
          </p:cNvSpPr>
          <p:nvPr/>
        </p:nvSpPr>
        <p:spPr>
          <a:xfrm>
            <a:off x="685800" y="60960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https://www.pinterest.com/pin/465700417710015162/</a:t>
            </a:r>
            <a:endParaRPr lang="en-US" sz="1000" b="1" dirty="0">
              <a:ln w="6350">
                <a:noFill/>
              </a:ln>
              <a:solidFill>
                <a:schemeClr val="bg1"/>
              </a:solidFill>
              <a:latin typeface="Arial Narrow" pitchFamily="34" charset="0"/>
              <a:ea typeface="+mj-ea"/>
              <a:cs typeface="+mj-cs"/>
            </a:endParaRPr>
          </a:p>
          <a:p>
            <a:pPr lvl="0" algn="r">
              <a:spcBef>
                <a:spcPct val="0"/>
              </a:spcBef>
            </a:pP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Title 1"/>
          <p:cNvSpPr txBox="1">
            <a:spLocks/>
          </p:cNvSpPr>
          <p:nvPr/>
        </p:nvSpPr>
        <p:spPr>
          <a:xfrm>
            <a:off x="457200" y="6248400"/>
            <a:ext cx="8001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000" b="1" dirty="0">
                <a:ln w="6350">
                  <a:noFill/>
                </a:ln>
                <a:solidFill>
                  <a:schemeClr val="bg1"/>
                </a:solidFill>
                <a:latin typeface="Arial Narrow" pitchFamily="34" charset="0"/>
              </a:rPr>
              <a:t>The heating system (“Hypocaust”)</a:t>
            </a:r>
            <a:endParaRPr kumimoji="0" 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8" name="Title 1">
            <a:extLst>
              <a:ext uri="{FF2B5EF4-FFF2-40B4-BE49-F238E27FC236}">
                <a16:creationId xmlns:a16="http://schemas.microsoft.com/office/drawing/2014/main" id="{14ADAA72-FB19-3E48-A85A-5641382CC58E}"/>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FA93796B-05D3-4245-96DC-E771C9C492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48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62200" y="6705600"/>
            <a:ext cx="6781800" cy="152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No location or date given, Source </a:t>
            </a:r>
            <a:r>
              <a:rPr lang="en-US" sz="1000" b="1" dirty="0">
                <a:ln w="6350">
                  <a:noFill/>
                </a:ln>
                <a:solidFill>
                  <a:schemeClr val="bg1"/>
                </a:solidFill>
                <a:latin typeface="Arial Narrow" pitchFamily="34" charset="0"/>
                <a:ea typeface="+mj-ea"/>
                <a:cs typeface="+mj-cs"/>
                <a:hlinkClick r:id="rId4"/>
              </a:rPr>
              <a:t>https://sites.google.com/site/furerplox/re/hypocaustsancientromevsmoderntimes</a:t>
            </a:r>
            <a:endParaRPr lang="en-US" sz="1000" b="1" dirty="0">
              <a:ln w="6350">
                <a:noFill/>
              </a:ln>
              <a:solidFill>
                <a:schemeClr val="bg1"/>
              </a:solidFill>
              <a:latin typeface="Arial Narrow" pitchFamily="34" charset="0"/>
              <a:ea typeface="+mj-ea"/>
              <a:cs typeface="+mj-cs"/>
            </a:endParaRPr>
          </a:p>
          <a:p>
            <a:pPr lvl="0" algn="r">
              <a:spcBef>
                <a:spcPct val="0"/>
              </a:spcBef>
            </a:pPr>
            <a:endParaRPr lang="en-US" sz="1000" b="1" dirty="0">
              <a:ln w="6350">
                <a:noFill/>
              </a:ln>
              <a:solidFill>
                <a:schemeClr val="bg1"/>
              </a:solidFill>
              <a:latin typeface="Arial Narrow" pitchFamily="34" charset="0"/>
              <a:ea typeface="+mj-ea"/>
              <a:cs typeface="+mj-cs"/>
            </a:endParaRPr>
          </a:p>
          <a:p>
            <a:pPr lvl="0" algn="r">
              <a:spcBef>
                <a:spcPct val="0"/>
              </a:spcBef>
            </a:pP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pic>
        <p:nvPicPr>
          <p:cNvPr id="19458" name="Picture 2" descr="Image result for Roman HOT WATER HEATING Public Baths"/>
          <p:cNvPicPr>
            <a:picLocks noChangeAspect="1" noChangeArrowheads="1"/>
          </p:cNvPicPr>
          <p:nvPr/>
        </p:nvPicPr>
        <p:blipFill>
          <a:blip r:embed="rId5" cstate="print"/>
          <a:srcRect/>
          <a:stretch>
            <a:fillRect/>
          </a:stretch>
        </p:blipFill>
        <p:spPr bwMode="auto">
          <a:xfrm>
            <a:off x="762000" y="1219200"/>
            <a:ext cx="7467600" cy="5172169"/>
          </a:xfrm>
          <a:prstGeom prst="rect">
            <a:avLst/>
          </a:prstGeom>
          <a:noFill/>
        </p:spPr>
      </p:pic>
      <p:sp>
        <p:nvSpPr>
          <p:cNvPr id="7" name="Title 1">
            <a:extLst>
              <a:ext uri="{FF2B5EF4-FFF2-40B4-BE49-F238E27FC236}">
                <a16:creationId xmlns:a16="http://schemas.microsoft.com/office/drawing/2014/main" id="{CADC7B3C-016E-DA4F-975F-FFE803262395}"/>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21004204-10F1-2C40-B03A-D42EA3B22D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5610434"/>
            <a:ext cx="812800" cy="812800"/>
          </a:xfrm>
          <a:prstGeom prst="rect">
            <a:avLst/>
          </a:prstGeom>
        </p:spPr>
      </p:pic>
    </p:spTree>
  </p:cSld>
  <p:clrMapOvr>
    <a:masterClrMapping/>
  </p:clrMapOvr>
  <p:transition advTm="3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0" name="Picture 8" descr="Image result for baths of caracalla rome"/>
          <p:cNvPicPr>
            <a:picLocks noChangeAspect="1" noChangeArrowheads="1"/>
          </p:cNvPicPr>
          <p:nvPr/>
        </p:nvPicPr>
        <p:blipFill>
          <a:blip r:embed="rId4" cstate="print"/>
          <a:srcRect/>
          <a:stretch>
            <a:fillRect/>
          </a:stretch>
        </p:blipFill>
        <p:spPr bwMode="auto">
          <a:xfrm>
            <a:off x="-1" y="1726750"/>
            <a:ext cx="9144001" cy="5131249"/>
          </a:xfrm>
          <a:prstGeom prst="rect">
            <a:avLst/>
          </a:prstGeom>
          <a:noFill/>
        </p:spPr>
      </p:pic>
      <p:sp>
        <p:nvSpPr>
          <p:cNvPr id="5" name="Title 1"/>
          <p:cNvSpPr txBox="1">
            <a:spLocks/>
          </p:cNvSpPr>
          <p:nvPr/>
        </p:nvSpPr>
        <p:spPr>
          <a:xfrm>
            <a:off x="2438400" y="6591300"/>
            <a:ext cx="6705600" cy="8001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8" name="Rectangle 7"/>
          <p:cNvSpPr/>
          <p:nvPr/>
        </p:nvSpPr>
        <p:spPr>
          <a:xfrm>
            <a:off x="7620000" y="1752600"/>
            <a:ext cx="1402080" cy="492443"/>
          </a:xfrm>
          <a:prstGeom prst="rect">
            <a:avLst/>
          </a:prstGeom>
        </p:spPr>
        <p:txBody>
          <a:bodyPr wrap="square" lIns="0" tIns="0" rIns="0" bIns="0">
            <a:spAutoFit/>
          </a:bodyPr>
          <a:lstStyle/>
          <a:p>
            <a:pPr algn="ctr"/>
            <a:r>
              <a:rPr lang="en-US" sz="1600" dirty="0">
                <a:solidFill>
                  <a:schemeClr val="bg1"/>
                </a:solidFill>
                <a:latin typeface="Arial Narrow" pitchFamily="34" charset="0"/>
              </a:rPr>
              <a:t>Emperor Caracalla</a:t>
            </a:r>
          </a:p>
          <a:p>
            <a:pPr algn="ctr"/>
            <a:r>
              <a:rPr lang="en-US" sz="1600" dirty="0">
                <a:solidFill>
                  <a:schemeClr val="bg1"/>
                </a:solidFill>
                <a:latin typeface="Arial Narrow" pitchFamily="34" charset="0"/>
              </a:rPr>
              <a:t> 198 to 217 AD</a:t>
            </a:r>
            <a:endParaRPr lang="en-US" sz="1600" dirty="0"/>
          </a:p>
        </p:txBody>
      </p:sp>
      <p:sp>
        <p:nvSpPr>
          <p:cNvPr id="95234" name="AutoShape 2"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5236" name="AutoShape 4"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5238" name="Picture 6" descr="Image result for Emperor caracalla"/>
          <p:cNvPicPr>
            <a:picLocks noChangeAspect="1" noChangeArrowheads="1"/>
          </p:cNvPicPr>
          <p:nvPr/>
        </p:nvPicPr>
        <p:blipFill>
          <a:blip r:embed="rId5" cstate="print"/>
          <a:srcRect b="16573"/>
          <a:stretch>
            <a:fillRect/>
          </a:stretch>
        </p:blipFill>
        <p:spPr bwMode="auto">
          <a:xfrm>
            <a:off x="7620000" y="0"/>
            <a:ext cx="1402080" cy="1752600"/>
          </a:xfrm>
          <a:prstGeom prst="rect">
            <a:avLst/>
          </a:prstGeom>
          <a:noFill/>
        </p:spPr>
      </p:pic>
      <p:sp>
        <p:nvSpPr>
          <p:cNvPr id="11" name="Title 1"/>
          <p:cNvSpPr txBox="1">
            <a:spLocks/>
          </p:cNvSpPr>
          <p:nvPr/>
        </p:nvSpPr>
        <p:spPr>
          <a:xfrm>
            <a:off x="0" y="1295400"/>
            <a:ext cx="6858000" cy="457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2400" dirty="0">
                <a:ln w="6350">
                  <a:noFill/>
                </a:ln>
                <a:solidFill>
                  <a:schemeClr val="bg1"/>
                </a:solidFill>
                <a:latin typeface="Arial Narrow" pitchFamily="34" charset="0"/>
              </a:rPr>
              <a:t>Baths of Caracalla in Rome, circa 216</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 name="Rectangle 11"/>
          <p:cNvSpPr/>
          <p:nvPr/>
        </p:nvSpPr>
        <p:spPr>
          <a:xfrm>
            <a:off x="4191000" y="6553200"/>
            <a:ext cx="4953000" cy="800219"/>
          </a:xfrm>
          <a:prstGeom prst="rect">
            <a:avLst/>
          </a:prstGeom>
        </p:spPr>
        <p:txBody>
          <a:bodyPr wrap="square">
            <a:spAutoFit/>
          </a:bodyPr>
          <a:lstStyle/>
          <a:p>
            <a:pPr algn="r"/>
            <a:r>
              <a:rPr lang="en-US" sz="1000" dirty="0">
                <a:hlinkClick r:id="rId6"/>
              </a:rPr>
              <a:t>http://www.romeacrosseurope.com/?p=3703#sthash.0Moebrjl.dpbs</a:t>
            </a:r>
            <a:endParaRPr lang="en-US" sz="1000" dirty="0"/>
          </a:p>
          <a:p>
            <a:pPr algn="r"/>
            <a:endParaRPr lang="en-US" dirty="0"/>
          </a:p>
          <a:p>
            <a:pPr algn="r"/>
            <a:endParaRPr lang="en-US" dirty="0"/>
          </a:p>
        </p:txBody>
      </p:sp>
      <p:sp>
        <p:nvSpPr>
          <p:cNvPr id="13" name="TextBox 12">
            <a:extLst>
              <a:ext uri="{FF2B5EF4-FFF2-40B4-BE49-F238E27FC236}">
                <a16:creationId xmlns:a16="http://schemas.microsoft.com/office/drawing/2014/main" id="{49E04B29-5A12-444E-94DF-7603226B96B6}"/>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1800 years ago</a:t>
            </a:r>
          </a:p>
        </p:txBody>
      </p:sp>
      <p:sp>
        <p:nvSpPr>
          <p:cNvPr id="14" name="Title 1">
            <a:extLst>
              <a:ext uri="{FF2B5EF4-FFF2-40B4-BE49-F238E27FC236}">
                <a16:creationId xmlns:a16="http://schemas.microsoft.com/office/drawing/2014/main" id="{B10C93A3-F7A1-7043-ADBB-F3CA25F207C2}"/>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3" name="Audio 2">
            <a:hlinkClick r:id="" action="ppaction://media"/>
            <a:extLst>
              <a:ext uri="{FF2B5EF4-FFF2-40B4-BE49-F238E27FC236}">
                <a16:creationId xmlns:a16="http://schemas.microsoft.com/office/drawing/2014/main" id="{2F361D55-68D5-5649-A1F6-58D99D24A7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advTm="15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8400" y="6591300"/>
            <a:ext cx="6705600" cy="8001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95234" name="AutoShape 2"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5236" name="AutoShape 4"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5238" name="Picture 6" descr="Image result for Emperor caracalla"/>
          <p:cNvPicPr>
            <a:picLocks noChangeAspect="1" noChangeArrowheads="1"/>
          </p:cNvPicPr>
          <p:nvPr/>
        </p:nvPicPr>
        <p:blipFill>
          <a:blip r:embed="rId4" cstate="print"/>
          <a:srcRect b="16573"/>
          <a:stretch>
            <a:fillRect/>
          </a:stretch>
        </p:blipFill>
        <p:spPr bwMode="auto">
          <a:xfrm>
            <a:off x="7620000" y="0"/>
            <a:ext cx="1402080" cy="1752600"/>
          </a:xfrm>
          <a:prstGeom prst="rect">
            <a:avLst/>
          </a:prstGeom>
          <a:noFill/>
        </p:spPr>
      </p:pic>
      <p:sp>
        <p:nvSpPr>
          <p:cNvPr id="11" name="Title 1"/>
          <p:cNvSpPr txBox="1">
            <a:spLocks/>
          </p:cNvSpPr>
          <p:nvPr/>
        </p:nvSpPr>
        <p:spPr>
          <a:xfrm>
            <a:off x="0" y="1295400"/>
            <a:ext cx="6858000" cy="457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2400" dirty="0">
                <a:ln w="6350">
                  <a:noFill/>
                </a:ln>
                <a:solidFill>
                  <a:schemeClr val="bg1"/>
                </a:solidFill>
                <a:latin typeface="Arial Narrow" pitchFamily="34" charset="0"/>
              </a:rPr>
              <a:t>Baths of Caracalla in Rome, circa 216</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 name="Rectangle 11"/>
          <p:cNvSpPr/>
          <p:nvPr/>
        </p:nvSpPr>
        <p:spPr>
          <a:xfrm>
            <a:off x="3276600" y="6629400"/>
            <a:ext cx="5867400" cy="492443"/>
          </a:xfrm>
          <a:prstGeom prst="rect">
            <a:avLst/>
          </a:prstGeom>
        </p:spPr>
        <p:txBody>
          <a:bodyPr wrap="square">
            <a:spAutoFit/>
          </a:bodyPr>
          <a:lstStyle/>
          <a:p>
            <a:pPr algn="r"/>
            <a:r>
              <a:rPr lang="en-US" sz="800" dirty="0">
                <a:hlinkClick r:id="rId5"/>
              </a:rPr>
              <a:t>https://objectspacebuildingplace.wordpress.com/2015/07/18/baths-of-caracalla/</a:t>
            </a:r>
            <a:r>
              <a:rPr lang="en-US" sz="800" dirty="0"/>
              <a:t> </a:t>
            </a:r>
          </a:p>
          <a:p>
            <a:pPr algn="r"/>
            <a:endParaRPr lang="en-US" dirty="0"/>
          </a:p>
        </p:txBody>
      </p:sp>
      <p:pic>
        <p:nvPicPr>
          <p:cNvPr id="96258" name="Picture 2" descr="Image result for baths of caracalla rome"/>
          <p:cNvPicPr>
            <a:picLocks noChangeAspect="1" noChangeArrowheads="1"/>
          </p:cNvPicPr>
          <p:nvPr/>
        </p:nvPicPr>
        <p:blipFill>
          <a:blip r:embed="rId6" cstate="print"/>
          <a:srcRect/>
          <a:stretch>
            <a:fillRect/>
          </a:stretch>
        </p:blipFill>
        <p:spPr bwMode="auto">
          <a:xfrm>
            <a:off x="0" y="1732755"/>
            <a:ext cx="7391400" cy="4912203"/>
          </a:xfrm>
          <a:prstGeom prst="rect">
            <a:avLst/>
          </a:prstGeom>
          <a:noFill/>
        </p:spPr>
      </p:pic>
      <p:sp>
        <p:nvSpPr>
          <p:cNvPr id="13" name="TextBox 12">
            <a:extLst>
              <a:ext uri="{FF2B5EF4-FFF2-40B4-BE49-F238E27FC236}">
                <a16:creationId xmlns:a16="http://schemas.microsoft.com/office/drawing/2014/main" id="{784104CB-7C6E-1047-8FD4-EA2208AB37A7}"/>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sp>
        <p:nvSpPr>
          <p:cNvPr id="14" name="Title 1">
            <a:extLst>
              <a:ext uri="{FF2B5EF4-FFF2-40B4-BE49-F238E27FC236}">
                <a16:creationId xmlns:a16="http://schemas.microsoft.com/office/drawing/2014/main" id="{EF89A575-82F0-D84A-9E04-9C82923257D0}"/>
              </a:ext>
            </a:extLst>
          </p:cNvPr>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7C6F5EC6-37AE-6043-A95D-51A03A5E59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15" name="Rectangle 14">
            <a:extLst>
              <a:ext uri="{FF2B5EF4-FFF2-40B4-BE49-F238E27FC236}">
                <a16:creationId xmlns:a16="http://schemas.microsoft.com/office/drawing/2014/main" id="{433A540D-3E79-884D-BEBE-CE895891321F}"/>
              </a:ext>
            </a:extLst>
          </p:cNvPr>
          <p:cNvSpPr/>
          <p:nvPr/>
        </p:nvSpPr>
        <p:spPr>
          <a:xfrm>
            <a:off x="7620000" y="1752600"/>
            <a:ext cx="1402080" cy="492443"/>
          </a:xfrm>
          <a:prstGeom prst="rect">
            <a:avLst/>
          </a:prstGeom>
        </p:spPr>
        <p:txBody>
          <a:bodyPr wrap="square" lIns="0" tIns="0" rIns="0" bIns="0">
            <a:spAutoFit/>
          </a:bodyPr>
          <a:lstStyle/>
          <a:p>
            <a:pPr algn="ctr"/>
            <a:r>
              <a:rPr lang="en-US" sz="1600" dirty="0">
                <a:solidFill>
                  <a:schemeClr val="bg1"/>
                </a:solidFill>
                <a:latin typeface="Arial Narrow" pitchFamily="34" charset="0"/>
              </a:rPr>
              <a:t>Emperor Caracalla</a:t>
            </a:r>
          </a:p>
          <a:p>
            <a:pPr algn="ctr"/>
            <a:r>
              <a:rPr lang="en-US" sz="1600" dirty="0">
                <a:solidFill>
                  <a:schemeClr val="bg1"/>
                </a:solidFill>
                <a:latin typeface="Arial Narrow" pitchFamily="34" charset="0"/>
              </a:rPr>
              <a:t> 198 to 217 AD</a:t>
            </a:r>
            <a:endParaRPr lang="en-US" sz="1600" dirty="0"/>
          </a:p>
        </p:txBody>
      </p:sp>
    </p:spTree>
  </p:cSld>
  <p:clrMapOvr>
    <a:masterClrMapping/>
  </p:clrMapOvr>
  <p:transition advTm="8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0922" y="346533"/>
            <a:ext cx="6858000"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800" b="1" dirty="0">
                <a:ln w="6350">
                  <a:noFill/>
                </a:ln>
                <a:solidFill>
                  <a:schemeClr val="bg1"/>
                </a:solidFill>
                <a:latin typeface="Arial Narrow" pitchFamily="34" charset="0"/>
              </a:rPr>
              <a:t>Roman </a:t>
            </a:r>
            <a:r>
              <a:rPr lang="en-US" sz="2800" b="1" dirty="0">
                <a:ln w="6350">
                  <a:noFill/>
                </a:ln>
                <a:solidFill>
                  <a:schemeClr val="bg1"/>
                </a:solidFill>
                <a:latin typeface="Arial Narrow" pitchFamily="34" charset="0"/>
                <a:ea typeface="+mj-ea"/>
                <a:cs typeface="+mj-cs"/>
              </a:rPr>
              <a:t>HOT WATER </a:t>
            </a:r>
            <a:r>
              <a:rPr lang="en-US" sz="2800" b="1" dirty="0">
                <a:ln w="6350">
                  <a:noFill/>
                </a:ln>
                <a:solidFill>
                  <a:schemeClr val="bg1"/>
                </a:solidFill>
                <a:latin typeface="Arial Narrow" pitchFamily="34" charset="0"/>
              </a:rPr>
              <a:t>HEATING</a:t>
            </a:r>
            <a:endParaRPr lang="en-US" sz="2800" b="1" dirty="0">
              <a:ln w="6350">
                <a:noFill/>
              </a:ln>
              <a:solidFill>
                <a:schemeClr val="bg1"/>
              </a:solidFill>
              <a:latin typeface="Arial Narrow"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w="6350">
                  <a:noFill/>
                </a:ln>
                <a:solidFill>
                  <a:schemeClr val="bg1"/>
                </a:solidFill>
                <a:effectLst/>
                <a:uLnTx/>
                <a:uFillTx/>
                <a:latin typeface="Arial Narrow" pitchFamily="34" charset="0"/>
                <a:ea typeface="+mj-ea"/>
                <a:cs typeface="+mj-cs"/>
              </a:rPr>
              <a:t>Public </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Baths</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Title 1"/>
          <p:cNvSpPr txBox="1">
            <a:spLocks/>
          </p:cNvSpPr>
          <p:nvPr/>
        </p:nvSpPr>
        <p:spPr>
          <a:xfrm>
            <a:off x="2438400" y="6591300"/>
            <a:ext cx="6705600" cy="8001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95234" name="AutoShape 2"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5236" name="AutoShape 4" descr="Image result for Emperor Caracalla"/>
          <p:cNvSpPr>
            <a:spLocks noChangeAspect="1" noChangeArrowheads="1"/>
          </p:cNvSpPr>
          <p:nvPr/>
        </p:nvSpPr>
        <p:spPr bwMode="auto">
          <a:xfrm>
            <a:off x="155575" y="-731838"/>
            <a:ext cx="1143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5238" name="Picture 6" descr="Image result for Emperor caracalla"/>
          <p:cNvPicPr>
            <a:picLocks noChangeAspect="1" noChangeArrowheads="1"/>
          </p:cNvPicPr>
          <p:nvPr/>
        </p:nvPicPr>
        <p:blipFill>
          <a:blip r:embed="rId4" cstate="print"/>
          <a:srcRect b="16573"/>
          <a:stretch>
            <a:fillRect/>
          </a:stretch>
        </p:blipFill>
        <p:spPr bwMode="auto">
          <a:xfrm>
            <a:off x="7620000" y="0"/>
            <a:ext cx="1402080" cy="1752600"/>
          </a:xfrm>
          <a:prstGeom prst="rect">
            <a:avLst/>
          </a:prstGeom>
          <a:noFill/>
        </p:spPr>
      </p:pic>
      <p:sp>
        <p:nvSpPr>
          <p:cNvPr id="11" name="Title 1"/>
          <p:cNvSpPr txBox="1">
            <a:spLocks/>
          </p:cNvSpPr>
          <p:nvPr/>
        </p:nvSpPr>
        <p:spPr>
          <a:xfrm>
            <a:off x="0" y="1295400"/>
            <a:ext cx="6858000" cy="457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2400" dirty="0">
                <a:ln w="6350">
                  <a:noFill/>
                </a:ln>
                <a:solidFill>
                  <a:schemeClr val="bg1"/>
                </a:solidFill>
                <a:latin typeface="Arial Narrow" pitchFamily="34" charset="0"/>
              </a:rPr>
              <a:t>Baths of Caracalla in Rome, circa 216</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 name="Rectangle 11"/>
          <p:cNvSpPr/>
          <p:nvPr/>
        </p:nvSpPr>
        <p:spPr>
          <a:xfrm>
            <a:off x="3276600" y="6629400"/>
            <a:ext cx="5867400" cy="492443"/>
          </a:xfrm>
          <a:prstGeom prst="rect">
            <a:avLst/>
          </a:prstGeom>
        </p:spPr>
        <p:txBody>
          <a:bodyPr wrap="square">
            <a:spAutoFit/>
          </a:bodyPr>
          <a:lstStyle/>
          <a:p>
            <a:pPr algn="r"/>
            <a:r>
              <a:rPr lang="en-US" sz="800" dirty="0">
                <a:hlinkClick r:id="rId5"/>
              </a:rPr>
              <a:t>https://objectspacebuildingplace.wordpress.com/2015/07/18/baths-of-caracalla/</a:t>
            </a:r>
            <a:r>
              <a:rPr lang="en-US" sz="800" dirty="0"/>
              <a:t> </a:t>
            </a:r>
          </a:p>
          <a:p>
            <a:pPr algn="r"/>
            <a:endParaRPr lang="en-US" dirty="0"/>
          </a:p>
        </p:txBody>
      </p:sp>
      <p:pic>
        <p:nvPicPr>
          <p:cNvPr id="97282" name="Picture 2" descr="https-::www.tourinrome.com:rome-caracallas-bath-circus-maximus-colosseum-tour:"/>
          <p:cNvPicPr>
            <a:picLocks noChangeAspect="1" noChangeArrowheads="1"/>
          </p:cNvPicPr>
          <p:nvPr/>
        </p:nvPicPr>
        <p:blipFill>
          <a:blip r:embed="rId6" cstate="print"/>
          <a:srcRect/>
          <a:stretch>
            <a:fillRect/>
          </a:stretch>
        </p:blipFill>
        <p:spPr bwMode="auto">
          <a:xfrm>
            <a:off x="0" y="1760302"/>
            <a:ext cx="7239000" cy="4821473"/>
          </a:xfrm>
          <a:prstGeom prst="rect">
            <a:avLst/>
          </a:prstGeom>
          <a:noFill/>
        </p:spPr>
      </p:pic>
      <p:sp>
        <p:nvSpPr>
          <p:cNvPr id="13" name="TextBox 12">
            <a:extLst>
              <a:ext uri="{FF2B5EF4-FFF2-40B4-BE49-F238E27FC236}">
                <a16:creationId xmlns:a16="http://schemas.microsoft.com/office/drawing/2014/main" id="{33586A75-56B0-834F-B210-E58CB7ECCEA3}"/>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1900 years ago</a:t>
            </a:r>
          </a:p>
        </p:txBody>
      </p:sp>
      <p:pic>
        <p:nvPicPr>
          <p:cNvPr id="2" name="Audio 1">
            <a:hlinkClick r:id="" action="ppaction://media"/>
            <a:extLst>
              <a:ext uri="{FF2B5EF4-FFF2-40B4-BE49-F238E27FC236}">
                <a16:creationId xmlns:a16="http://schemas.microsoft.com/office/drawing/2014/main" id="{C5FD882B-C026-B241-84B1-D6F6508FB4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14" name="Rectangle 13">
            <a:extLst>
              <a:ext uri="{FF2B5EF4-FFF2-40B4-BE49-F238E27FC236}">
                <a16:creationId xmlns:a16="http://schemas.microsoft.com/office/drawing/2014/main" id="{5F3AA522-DFD5-7142-8230-D2DADF5F00FB}"/>
              </a:ext>
            </a:extLst>
          </p:cNvPr>
          <p:cNvSpPr/>
          <p:nvPr/>
        </p:nvSpPr>
        <p:spPr>
          <a:xfrm>
            <a:off x="7620000" y="1752600"/>
            <a:ext cx="1402080" cy="492443"/>
          </a:xfrm>
          <a:prstGeom prst="rect">
            <a:avLst/>
          </a:prstGeom>
        </p:spPr>
        <p:txBody>
          <a:bodyPr wrap="square" lIns="0" tIns="0" rIns="0" bIns="0">
            <a:spAutoFit/>
          </a:bodyPr>
          <a:lstStyle/>
          <a:p>
            <a:pPr algn="ctr"/>
            <a:r>
              <a:rPr lang="en-US" sz="1600" dirty="0">
                <a:solidFill>
                  <a:schemeClr val="bg1"/>
                </a:solidFill>
                <a:latin typeface="Arial Narrow" pitchFamily="34" charset="0"/>
              </a:rPr>
              <a:t>Emperor Caracalla</a:t>
            </a:r>
          </a:p>
          <a:p>
            <a:pPr algn="ctr"/>
            <a:r>
              <a:rPr lang="en-US" sz="1600" dirty="0">
                <a:solidFill>
                  <a:schemeClr val="bg1"/>
                </a:solidFill>
                <a:latin typeface="Arial Narrow" pitchFamily="34" charset="0"/>
              </a:rPr>
              <a:t> 198 to 217 AD</a:t>
            </a:r>
            <a:endParaRPr lang="en-US" sz="1600" dirty="0"/>
          </a:p>
        </p:txBody>
      </p:sp>
    </p:spTree>
  </p:cSld>
  <p:clrMapOvr>
    <a:masterClrMapping/>
  </p:clrMapOvr>
  <p:transition advTm="7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0" y="-24349"/>
            <a:ext cx="9144000"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sz="2800" b="1" dirty="0">
                <a:ln w="6350">
                  <a:noFill/>
                </a:ln>
                <a:solidFill>
                  <a:schemeClr val="bg1"/>
                </a:solidFill>
                <a:latin typeface="Arial Narrow" pitchFamily="34" charset="0"/>
                <a:ea typeface="+mj-ea"/>
                <a:cs typeface="+mj-cs"/>
              </a:rPr>
              <a:t>The City of Rome, simulation of 320 AD </a:t>
            </a:r>
            <a:r>
              <a:rPr lang="en-US" sz="2000" i="1" dirty="0">
                <a:ln w="6350">
                  <a:noFill/>
                </a:ln>
                <a:solidFill>
                  <a:schemeClr val="bg1"/>
                </a:solidFill>
                <a:latin typeface="Arial Narrow" pitchFamily="34" charset="0"/>
                <a:ea typeface="+mj-ea"/>
                <a:cs typeface="+mj-cs"/>
              </a:rPr>
              <a:t> </a:t>
            </a:r>
            <a:endParaRPr kumimoji="0" lang="en-US" sz="2000" i="1"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7" name="Rectangle 6"/>
          <p:cNvSpPr/>
          <p:nvPr/>
        </p:nvSpPr>
        <p:spPr>
          <a:xfrm>
            <a:off x="1447800" y="457200"/>
            <a:ext cx="7696200" cy="523220"/>
          </a:xfrm>
          <a:prstGeom prst="rect">
            <a:avLst/>
          </a:prstGeom>
        </p:spPr>
        <p:txBody>
          <a:bodyPr wrap="square">
            <a:spAutoFit/>
          </a:bodyPr>
          <a:lstStyle/>
          <a:p>
            <a:r>
              <a:rPr lang="en-US" sz="2800" dirty="0">
                <a:solidFill>
                  <a:schemeClr val="bg1"/>
                </a:solidFill>
                <a:latin typeface="Arial Narrow" pitchFamily="34" charset="0"/>
                <a:hlinkClick r:id="rId4"/>
              </a:rPr>
              <a:t>https://www.youtube.com/watch?v=T_L8g1R58BU</a:t>
            </a:r>
            <a:r>
              <a:rPr lang="en-US" sz="2800" dirty="0">
                <a:solidFill>
                  <a:schemeClr val="bg1"/>
                </a:solidFill>
                <a:latin typeface="Arial Narrow" pitchFamily="34" charset="0"/>
              </a:rPr>
              <a:t> </a:t>
            </a:r>
            <a:endParaRPr lang="en-US" sz="2000" dirty="0">
              <a:solidFill>
                <a:schemeClr val="bg1"/>
              </a:solidFill>
              <a:latin typeface="Arial Narrow" pitchFamily="34" charset="0"/>
            </a:endParaRPr>
          </a:p>
        </p:txBody>
      </p:sp>
      <p:pic>
        <p:nvPicPr>
          <p:cNvPr id="74754" name="Picture 2"/>
          <p:cNvPicPr>
            <a:picLocks noChangeAspect="1" noChangeArrowheads="1"/>
          </p:cNvPicPr>
          <p:nvPr/>
        </p:nvPicPr>
        <p:blipFill>
          <a:blip r:embed="rId5" cstate="print"/>
          <a:srcRect l="16875" t="15116" r="26250" b="25581"/>
          <a:stretch>
            <a:fillRect/>
          </a:stretch>
        </p:blipFill>
        <p:spPr bwMode="auto">
          <a:xfrm>
            <a:off x="0" y="1219200"/>
            <a:ext cx="9144000" cy="5124659"/>
          </a:xfrm>
          <a:prstGeom prst="rect">
            <a:avLst/>
          </a:prstGeom>
          <a:noFill/>
          <a:ln w="9525">
            <a:noFill/>
            <a:miter lim="800000"/>
            <a:headEnd/>
            <a:tailEnd/>
          </a:ln>
        </p:spPr>
      </p:pic>
      <p:sp>
        <p:nvSpPr>
          <p:cNvPr id="5" name="TextBox 4">
            <a:extLst>
              <a:ext uri="{FF2B5EF4-FFF2-40B4-BE49-F238E27FC236}">
                <a16:creationId xmlns:a16="http://schemas.microsoft.com/office/drawing/2014/main" id="{98CB60B6-A5DB-3C47-AC60-371E3BEDC4F8}"/>
              </a:ext>
            </a:extLst>
          </p:cNvPr>
          <p:cNvSpPr txBox="1"/>
          <p:nvPr/>
        </p:nvSpPr>
        <p:spPr>
          <a:xfrm>
            <a:off x="0" y="0"/>
            <a:ext cx="18218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1700 years ago</a:t>
            </a:r>
          </a:p>
        </p:txBody>
      </p:sp>
      <p:pic>
        <p:nvPicPr>
          <p:cNvPr id="2" name="Audio 1">
            <a:hlinkClick r:id="" action="ppaction://media"/>
            <a:extLst>
              <a:ext uri="{FF2B5EF4-FFF2-40B4-BE49-F238E27FC236}">
                <a16:creationId xmlns:a16="http://schemas.microsoft.com/office/drawing/2014/main" id="{837C6144-FBCA-FA40-8067-83693BB2F2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40431"/>
            <a:ext cx="684415" cy="684415"/>
          </a:xfrm>
          <a:prstGeom prst="rect">
            <a:avLst/>
          </a:prstGeom>
        </p:spPr>
      </p:pic>
    </p:spTree>
  </p:cSld>
  <p:clrMapOvr>
    <a:masterClrMapping/>
  </p:clrMapOvr>
  <p:transition advTm="85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1981200"/>
            <a:ext cx="8534400" cy="38862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spcBef>
                <a:spcPct val="0"/>
              </a:spcBef>
              <a:defRPr/>
            </a:pPr>
            <a:r>
              <a:rPr lang="en-US" b="1" dirty="0">
                <a:ln w="6350">
                  <a:noFill/>
                </a:ln>
                <a:solidFill>
                  <a:schemeClr val="bg1"/>
                </a:solidFill>
                <a:latin typeface="Arial Narrow" pitchFamily="34" charset="0"/>
                <a:ea typeface="+mj-ea"/>
                <a:cs typeface="+mj-cs"/>
              </a:rPr>
              <a:t>EXTRA</a:t>
            </a:r>
          </a:p>
          <a:p>
            <a:pPr lvl="0">
              <a:spcBef>
                <a:spcPct val="0"/>
              </a:spcBef>
              <a:defRPr/>
            </a:pPr>
            <a:endParaRPr lang="en-US" dirty="0">
              <a:ln w="6350">
                <a:noFill/>
              </a:ln>
              <a:solidFill>
                <a:schemeClr val="bg1"/>
              </a:solidFill>
              <a:latin typeface="Arial Narrow" pitchFamily="34" charset="0"/>
              <a:ea typeface="+mj-ea"/>
              <a:cs typeface="+mj-cs"/>
            </a:endParaRPr>
          </a:p>
          <a:p>
            <a:pPr>
              <a:spcBef>
                <a:spcPct val="0"/>
              </a:spcBef>
              <a:buFont typeface="Arial" pitchFamily="34" charset="0"/>
              <a:buChar char="•"/>
              <a:defRPr/>
            </a:pPr>
            <a:r>
              <a:rPr lang="en-US" dirty="0">
                <a:ln w="6350">
                  <a:noFill/>
                </a:ln>
                <a:solidFill>
                  <a:schemeClr val="bg1">
                    <a:lumMod val="95000"/>
                    <a:lumOff val="5000"/>
                  </a:schemeClr>
                </a:solidFill>
                <a:latin typeface="Arial Narrow" pitchFamily="34" charset="0"/>
                <a:ea typeface="+mj-ea"/>
                <a:cs typeface="+mj-cs"/>
              </a:rPr>
              <a:t>   </a:t>
            </a:r>
            <a:r>
              <a:rPr lang="en-US" dirty="0">
                <a:ln w="6350">
                  <a:noFill/>
                </a:ln>
                <a:solidFill>
                  <a:schemeClr val="bg1">
                    <a:lumMod val="95000"/>
                    <a:lumOff val="5000"/>
                  </a:schemeClr>
                </a:solidFill>
                <a:effectLst>
                  <a:outerShdw blurRad="114300" dist="101600" dir="2700000" algn="tl" rotWithShape="0">
                    <a:srgbClr val="000000">
                      <a:alpha val="40000"/>
                    </a:srgbClr>
                  </a:outerShdw>
                </a:effectLst>
                <a:latin typeface="Arial Narrow" pitchFamily="34" charset="0"/>
              </a:rPr>
              <a:t> Elizabethtown College Architectural Studies Minor</a:t>
            </a:r>
          </a:p>
          <a:p>
            <a:pPr lvl="2">
              <a:spcBef>
                <a:spcPct val="0"/>
              </a:spcBef>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hlinkClick r:id="rId4"/>
              </a:rPr>
              <a:t>https://catalog.etown.edu/preview_program.php?catoid=15&amp;poid=1392&amp;returnto=757</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a:t>
            </a:r>
          </a:p>
          <a:p>
            <a:pPr lvl="2">
              <a:spcBef>
                <a:spcPct val="0"/>
              </a:spcBef>
              <a:defRPr/>
            </a:pPr>
            <a:endPar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ndParaRPr>
          </a:p>
          <a:p>
            <a:pPr>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Elizabethtown College Individualized Major in Architecture (contact J Wunderlich)</a:t>
            </a:r>
          </a:p>
          <a:p>
            <a:pPr>
              <a:spcBef>
                <a:spcPct val="0"/>
              </a:spcBef>
              <a:defRPr/>
            </a:pPr>
            <a:endPar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ndParaRPr>
          </a:p>
          <a:p>
            <a:pPr>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The Pantheon Institute (Architecture School)  in Rome </a:t>
            </a:r>
          </a:p>
          <a:p>
            <a:pPr lvl="2">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J </a:t>
            </a:r>
            <a:r>
              <a:rPr lang="en-US" dirty="0">
                <a:ln w="6350">
                  <a:noFill/>
                </a:ln>
                <a:solidFill>
                  <a:schemeClr val="bg1"/>
                </a:solidFill>
                <a:latin typeface="Arial Narrow" pitchFamily="34" charset="0"/>
              </a:rPr>
              <a:t>Wunderlich </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has a relationship with this school</a:t>
            </a:r>
          </a:p>
          <a:p>
            <a:pPr lvl="2">
              <a:spcBef>
                <a:spcPct val="0"/>
              </a:spcBef>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hlinkClick r:id="rId5"/>
              </a:rPr>
              <a:t>http://www.pantheon-institute.com/nbpantheon/academics-courses/academic-programs/architecturelandscape-arch/</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a:t>
            </a:r>
          </a:p>
          <a:p>
            <a:pPr lvl="4">
              <a:spcBef>
                <a:spcPct val="0"/>
              </a:spcBef>
              <a:defRPr/>
            </a:pPr>
            <a:endPar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endParaRPr>
          </a:p>
          <a:p>
            <a:pPr>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The University of Trento</a:t>
            </a:r>
          </a:p>
          <a:p>
            <a:pPr lvl="2">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J </a:t>
            </a:r>
            <a:r>
              <a:rPr lang="en-US" dirty="0">
                <a:ln w="6350">
                  <a:noFill/>
                </a:ln>
                <a:solidFill>
                  <a:schemeClr val="bg1"/>
                </a:solidFill>
                <a:latin typeface="Arial Narrow" pitchFamily="34" charset="0"/>
              </a:rPr>
              <a:t>Wunderlich </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has a relationship with this school (taught PhD course there in 2009)</a:t>
            </a:r>
          </a:p>
          <a:p>
            <a:pPr lvl="2">
              <a:spcBef>
                <a:spcPct val="0"/>
              </a:spcBef>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hlinkClick r:id="rId6"/>
              </a:rPr>
              <a:t>https://www.unitn.it/en</a:t>
            </a:r>
            <a:endPar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endParaRPr>
          </a:p>
          <a:p>
            <a:pPr lvl="2">
              <a:spcBef>
                <a:spcPct val="0"/>
              </a:spcBef>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rPr>
              <a:t> </a:t>
            </a:r>
          </a:p>
          <a:p>
            <a:pPr>
              <a:spcBef>
                <a:spcPct val="0"/>
              </a:spcBef>
              <a:buFont typeface="Arial" pitchFamily="34" charset="0"/>
              <a:buChar char="•"/>
              <a:defRPr/>
            </a:pPr>
            <a:r>
              <a:rPr lang="en-US" dirty="0">
                <a:ln w="6350">
                  <a:noFill/>
                </a:ln>
                <a:solidFill>
                  <a:schemeClr val="bg1"/>
                </a:solidFill>
                <a:latin typeface="Arial Narrow" pitchFamily="34" charset="0"/>
                <a:ea typeface="+mj-ea"/>
                <a:cs typeface="+mj-cs"/>
              </a:rPr>
              <a:t>    J Wunderlich travels in Italy (six trips as of 2020) and other parts of what was the Roman Empire</a:t>
            </a:r>
          </a:p>
          <a:p>
            <a:pPr lvl="2">
              <a:spcBef>
                <a:spcPct val="0"/>
              </a:spcBef>
              <a:defRPr/>
            </a:pPr>
            <a:r>
              <a:rPr lang="en-US" dirty="0">
                <a:ln w="6350">
                  <a:noFill/>
                </a:ln>
                <a:solidFill>
                  <a:schemeClr val="bg1"/>
                </a:solidFill>
                <a:latin typeface="Arial Narrow" pitchFamily="34" charset="0"/>
                <a:ea typeface="+mj-ea"/>
                <a:cs typeface="+mj-cs"/>
                <a:hlinkClick r:id="rId7"/>
              </a:rPr>
              <a:t>http://users.etown.edu/w/wunderjt/home_personal_ITALY_ALL.html</a:t>
            </a:r>
            <a:endParaRPr lang="en-US" dirty="0">
              <a:ln w="6350">
                <a:noFill/>
              </a:ln>
              <a:solidFill>
                <a:schemeClr val="bg1"/>
              </a:solidFill>
              <a:latin typeface="Arial Narrow" pitchFamily="34" charset="0"/>
              <a:ea typeface="+mj-ea"/>
              <a:cs typeface="+mj-cs"/>
            </a:endParaRPr>
          </a:p>
          <a:p>
            <a:pPr lvl="2">
              <a:spcBef>
                <a:spcPct val="0"/>
              </a:spcBef>
              <a:defRPr/>
            </a:pPr>
            <a:endPar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ea typeface="+mj-ea"/>
              <a:cs typeface="+mj-cs"/>
            </a:endParaRPr>
          </a:p>
          <a:p>
            <a:pPr>
              <a:spcBef>
                <a:spcPct val="0"/>
              </a:spcBef>
              <a:buFont typeface="Arial" pitchFamily="34" charset="0"/>
              <a:buChar char="•"/>
              <a:defRPr/>
            </a:pPr>
            <a:r>
              <a:rPr lang="en-US" dirty="0">
                <a:ln w="6350">
                  <a:noFill/>
                </a:ln>
                <a:solidFill>
                  <a:schemeClr val="bg1"/>
                </a:solidFill>
                <a:latin typeface="Arial Narrow" pitchFamily="34" charset="0"/>
              </a:rPr>
              <a:t>    J Wunderlich personal language Dictionaries:</a:t>
            </a:r>
          </a:p>
          <a:p>
            <a:pPr lvl="2">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Version 7: </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hlinkClick r:id="rId8"/>
              </a:rPr>
              <a:t>http://users.etown.edu/w/wunderjt/ITALIAN_WEB7.htm</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a:t>
            </a:r>
          </a:p>
          <a:p>
            <a:pPr lvl="2">
              <a:spcBef>
                <a:spcPct val="0"/>
              </a:spcBef>
              <a:buFont typeface="Arial" pitchFamily="34" charset="0"/>
              <a:buChar char="•"/>
              <a:defRPr/>
            </a:pP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Version 8: </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hlinkClick r:id="rId9"/>
              </a:rPr>
              <a:t>http://users.etown.edu/w/wunderjt/ITALIAN_WEB8.htm</a:t>
            </a:r>
            <a:r>
              <a:rPr lang="en-US" dirty="0">
                <a:ln w="6350">
                  <a:noFill/>
                </a:ln>
                <a:solidFill>
                  <a:schemeClr val="bg1"/>
                </a:solidFill>
                <a:effectLst>
                  <a:outerShdw blurRad="114300" dist="101600" dir="2700000" algn="tl" rotWithShape="0">
                    <a:srgbClr val="000000">
                      <a:alpha val="40000"/>
                    </a:srgbClr>
                  </a:outerShdw>
                </a:effectLst>
                <a:latin typeface="Arial Narrow" pitchFamily="34" charset="0"/>
              </a:rPr>
              <a:t> </a:t>
            </a:r>
          </a:p>
          <a:p>
            <a:pPr lvl="2">
              <a:spcBef>
                <a:spcPct val="0"/>
              </a:spcBef>
              <a:buFont typeface="Arial" pitchFamily="34" charset="0"/>
              <a:buChar char="•"/>
              <a:defRPr/>
            </a:pPr>
            <a:endParaRPr lang="en-US" sz="2000" dirty="0">
              <a:ln w="6350">
                <a:noFill/>
              </a:ln>
              <a:solidFill>
                <a:schemeClr val="bg1"/>
              </a:solidFill>
              <a:effectLst>
                <a:outerShdw blurRad="114300" dist="101600" dir="2700000" algn="tl" rotWithShape="0">
                  <a:srgbClr val="000000">
                    <a:alpha val="40000"/>
                  </a:srgbClr>
                </a:outerShdw>
              </a:effectLst>
              <a:latin typeface="Arial Narrow" pitchFamily="34" charset="0"/>
            </a:endParaRPr>
          </a:p>
          <a:p>
            <a:pPr lvl="2">
              <a:spcBef>
                <a:spcPct val="0"/>
              </a:spcBef>
              <a:buFont typeface="Arial" pitchFamily="34" charset="0"/>
              <a:buChar char="•"/>
              <a:defRPr/>
            </a:pPr>
            <a:endParaRPr lang="en-US" sz="2000" dirty="0">
              <a:ln w="6350">
                <a:noFill/>
              </a:ln>
              <a:solidFill>
                <a:schemeClr val="bg1"/>
              </a:solidFill>
              <a:effectLst>
                <a:outerShdw blurRad="114300" dist="101600" dir="2700000" algn="tl" rotWithShape="0">
                  <a:srgbClr val="000000">
                    <a:alpha val="40000"/>
                  </a:srgbClr>
                </a:outerShdw>
              </a:effectLst>
              <a:latin typeface="Arial Narrow" pitchFamily="34" charset="0"/>
            </a:endParaRPr>
          </a:p>
          <a:p>
            <a:pPr lvl="2">
              <a:spcBef>
                <a:spcPct val="0"/>
              </a:spcBef>
              <a:buFont typeface="Arial" pitchFamily="34" charset="0"/>
              <a:buChar char="•"/>
              <a:defRPr/>
            </a:pPr>
            <a:endParaRPr lang="en-US" sz="2000" dirty="0">
              <a:ln w="6350">
                <a:noFill/>
              </a:ln>
              <a:solidFill>
                <a:schemeClr val="bg1"/>
              </a:solidFill>
              <a:effectLst>
                <a:outerShdw blurRad="114300" dist="101600" dir="2700000" algn="tl" rotWithShape="0">
                  <a:srgbClr val="000000">
                    <a:alpha val="40000"/>
                  </a:srgbClr>
                </a:outerShdw>
              </a:effectLst>
              <a:latin typeface="Arial Narrow" pitchFamily="34" charset="0"/>
            </a:endParaRPr>
          </a:p>
          <a:p>
            <a:pPr>
              <a:spcBef>
                <a:spcPct val="0"/>
              </a:spcBef>
              <a:buFont typeface="Arial" pitchFamily="34" charset="0"/>
              <a:buChar char="•"/>
              <a:defRPr/>
            </a:pPr>
            <a:r>
              <a:rPr lang="en-US" sz="2000" dirty="0">
                <a:ln w="6350">
                  <a:noFill/>
                </a:ln>
                <a:solidFill>
                  <a:schemeClr val="bg1"/>
                </a:solidFill>
                <a:effectLst>
                  <a:outerShdw blurRad="114300" dist="101600" dir="2700000" algn="tl" rotWithShape="0">
                    <a:srgbClr val="000000">
                      <a:alpha val="40000"/>
                    </a:srgbClr>
                  </a:outerShdw>
                </a:effectLst>
                <a:latin typeface="Arial Narrow" pitchFamily="34" charset="0"/>
              </a:rPr>
              <a:t>  </a:t>
            </a:r>
            <a:endParaRPr kumimoji="0" lang="en-US" sz="2000" u="none" strike="noStrike" kern="1200" cap="none" spc="0" normalizeH="0" baseline="0" noProof="0" dirty="0">
              <a:ln w="6350">
                <a:noFill/>
              </a:ln>
              <a:solidFill>
                <a:schemeClr val="bg1"/>
              </a:solidFill>
              <a:effectLst>
                <a:outerShdw blurRad="114300" dist="101600" dir="2700000" algn="tl" rotWithShape="0">
                  <a:srgbClr val="000000">
                    <a:alpha val="40000"/>
                  </a:srgbClr>
                </a:outerShdw>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CD50CBAD-5700-3E4C-BF8A-463FA052F8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p:transition advTm="362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result for roman storm sewers"/>
          <p:cNvPicPr>
            <a:picLocks noChangeAspect="1" noChangeArrowheads="1"/>
          </p:cNvPicPr>
          <p:nvPr/>
        </p:nvPicPr>
        <p:blipFill>
          <a:blip r:embed="rId4" cstate="print"/>
          <a:srcRect/>
          <a:stretch>
            <a:fillRect/>
          </a:stretch>
        </p:blipFill>
        <p:spPr bwMode="auto">
          <a:xfrm>
            <a:off x="2057401" y="1634558"/>
            <a:ext cx="4343400" cy="4868548"/>
          </a:xfrm>
          <a:prstGeom prst="rect">
            <a:avLst/>
          </a:prstGeom>
          <a:noFill/>
        </p:spPr>
      </p:pic>
      <p:sp>
        <p:nvSpPr>
          <p:cNvPr id="5" name="Title 1"/>
          <p:cNvSpPr txBox="1">
            <a:spLocks/>
          </p:cNvSpPr>
          <p:nvPr/>
        </p:nvSpPr>
        <p:spPr>
          <a:xfrm>
            <a:off x="1371600" y="6629400"/>
            <a:ext cx="6705600" cy="228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sz="1000" b="1" dirty="0">
                <a:ln w="6350">
                  <a:noFill/>
                </a:ln>
                <a:solidFill>
                  <a:schemeClr val="bg1"/>
                </a:solidFill>
                <a:latin typeface="Arial Narrow" pitchFamily="34" charset="0"/>
                <a:ea typeface="+mj-ea"/>
                <a:cs typeface="+mj-cs"/>
              </a:rPr>
              <a:t>Source </a:t>
            </a:r>
            <a:r>
              <a:rPr lang="en-US" sz="1000" b="1" dirty="0">
                <a:ln w="6350">
                  <a:noFill/>
                </a:ln>
                <a:solidFill>
                  <a:schemeClr val="bg1"/>
                </a:solidFill>
                <a:latin typeface="Arial Narrow" pitchFamily="34" charset="0"/>
                <a:ea typeface="+mj-ea"/>
                <a:cs typeface="+mj-cs"/>
                <a:hlinkClick r:id="rId5"/>
              </a:rPr>
              <a:t>https://www.pinterest.com/pin/472666923385677089/</a:t>
            </a:r>
            <a:endParaRPr lang="en-US" sz="1000" b="1" dirty="0">
              <a:ln w="6350">
                <a:noFill/>
              </a:ln>
              <a:solidFill>
                <a:schemeClr val="bg1"/>
              </a:solidFill>
              <a:latin typeface="Arial Narrow" pitchFamily="34" charset="0"/>
              <a:ea typeface="+mj-ea"/>
              <a:cs typeface="+mj-cs"/>
            </a:endParaRP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Title 1"/>
          <p:cNvSpPr txBox="1">
            <a:spLocks/>
          </p:cNvSpPr>
          <p:nvPr/>
        </p:nvSpPr>
        <p:spPr>
          <a:xfrm>
            <a:off x="-53419" y="717022"/>
            <a:ext cx="9175423"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dirty="0">
                <a:ln w="6350">
                  <a:noFill/>
                </a:ln>
                <a:solidFill>
                  <a:schemeClr val="bg1"/>
                </a:solidFill>
                <a:latin typeface="Arial Narrow" pitchFamily="34" charset="0"/>
              </a:rPr>
              <a:t>Roman </a:t>
            </a:r>
            <a:r>
              <a:rPr lang="en-US" sz="2400" dirty="0">
                <a:ln w="6350">
                  <a:noFill/>
                </a:ln>
                <a:solidFill>
                  <a:schemeClr val="bg1"/>
                </a:solidFill>
                <a:latin typeface="Arial Narrow" pitchFamily="34" charset="0"/>
                <a:ea typeface="+mj-ea"/>
                <a:cs typeface="+mj-cs"/>
              </a:rPr>
              <a:t>SEWERS </a:t>
            </a:r>
            <a:r>
              <a:rPr lang="en-US" sz="2400" b="1" dirty="0">
                <a:ln w="6350">
                  <a:noFill/>
                </a:ln>
                <a:solidFill>
                  <a:schemeClr val="bg1"/>
                </a:solidFill>
                <a:latin typeface="Arial Narrow" pitchFamily="34" charset="0"/>
                <a:ea typeface="+mj-ea"/>
                <a:cs typeface="+mj-cs"/>
              </a:rPr>
              <a:t>(</a:t>
            </a:r>
            <a:r>
              <a:rPr lang="en-US" sz="2400" b="1" u="sng" dirty="0">
                <a:ln w="6350">
                  <a:noFill/>
                </a:ln>
                <a:solidFill>
                  <a:schemeClr val="bg1"/>
                </a:solidFill>
                <a:latin typeface="Arial Narrow" pitchFamily="34" charset="0"/>
                <a:ea typeface="+mj-ea"/>
                <a:cs typeface="+mj-cs"/>
              </a:rPr>
              <a:t>SEWAGE</a:t>
            </a:r>
            <a:r>
              <a:rPr lang="en-US" sz="2400" b="1" dirty="0">
                <a:ln w="6350">
                  <a:noFill/>
                </a:ln>
                <a:solidFill>
                  <a:schemeClr val="bg1"/>
                </a:solidFill>
                <a:latin typeface="Arial Narrow" pitchFamily="34" charset="0"/>
                <a:ea typeface="+mj-ea"/>
                <a:cs typeface="+mj-cs"/>
              </a:rPr>
              <a:t> </a:t>
            </a:r>
            <a:r>
              <a:rPr lang="en-US" sz="2400" dirty="0">
                <a:ln w="6350">
                  <a:noFill/>
                </a:ln>
                <a:solidFill>
                  <a:schemeClr val="bg1"/>
                </a:solidFill>
                <a:latin typeface="Arial Narrow" pitchFamily="34" charset="0"/>
                <a:ea typeface="+mj-ea"/>
                <a:cs typeface="+mj-cs"/>
              </a:rPr>
              <a:t>and</a:t>
            </a:r>
            <a:r>
              <a:rPr lang="en-US" sz="2400" b="1" dirty="0">
                <a:ln w="6350">
                  <a:noFill/>
                </a:ln>
                <a:solidFill>
                  <a:schemeClr val="bg1"/>
                </a:solidFill>
                <a:latin typeface="Arial Narrow" pitchFamily="34" charset="0"/>
                <a:ea typeface="+mj-ea"/>
                <a:cs typeface="+mj-cs"/>
              </a:rPr>
              <a:t> </a:t>
            </a:r>
            <a:r>
              <a:rPr lang="en-US" sz="2400" b="1" u="sng" dirty="0">
                <a:ln w="6350">
                  <a:noFill/>
                </a:ln>
                <a:solidFill>
                  <a:schemeClr val="bg1"/>
                </a:solidFill>
                <a:latin typeface="Arial Narrow" pitchFamily="34" charset="0"/>
                <a:ea typeface="+mj-ea"/>
                <a:cs typeface="+mj-cs"/>
              </a:rPr>
              <a:t>STORMWATER RUNOFF</a:t>
            </a:r>
            <a:r>
              <a:rPr lang="en-US" sz="2400" dirty="0">
                <a:ln w="6350">
                  <a:noFill/>
                </a:ln>
                <a:solidFill>
                  <a:schemeClr val="bg1"/>
                </a:solidFill>
                <a:latin typeface="Arial Narrow" pitchFamily="34" charset="0"/>
                <a:ea typeface="+mj-ea"/>
                <a:cs typeface="+mj-cs"/>
              </a:rPr>
              <a:t> combined</a:t>
            </a:r>
            <a:r>
              <a:rPr lang="en-US" sz="2400" b="1" dirty="0">
                <a:ln w="6350">
                  <a:noFill/>
                </a:ln>
                <a:solidFill>
                  <a:schemeClr val="bg1"/>
                </a:solidFill>
                <a:latin typeface="Arial Narrow" pitchFamily="34" charset="0"/>
                <a:ea typeface="+mj-ea"/>
                <a:cs typeface="+mj-cs"/>
              </a:rPr>
              <a:t>)</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0" name="TextBox 9">
            <a:extLst>
              <a:ext uri="{FF2B5EF4-FFF2-40B4-BE49-F238E27FC236}">
                <a16:creationId xmlns:a16="http://schemas.microsoft.com/office/drawing/2014/main" id="{8B07CB31-1637-2C4B-8362-DC77E779B3A3}"/>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92D8A3F3-5A56-5541-9D0C-FC77CD528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48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1000" y="1075725"/>
            <a:ext cx="3810000" cy="363531"/>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r">
              <a:spcBef>
                <a:spcPct val="0"/>
              </a:spcBef>
            </a:pPr>
            <a:r>
              <a:rPr lang="en-US" b="1" dirty="0">
                <a:ln w="6350">
                  <a:noFill/>
                </a:ln>
                <a:solidFill>
                  <a:schemeClr val="bg1"/>
                </a:solidFill>
                <a:latin typeface="Arial Narrow" pitchFamily="34" charset="0"/>
                <a:ea typeface="+mj-ea"/>
                <a:cs typeface="+mj-cs"/>
              </a:rPr>
              <a:t>Watch </a:t>
            </a:r>
            <a:r>
              <a:rPr lang="en-US" b="1" dirty="0">
                <a:ln w="6350">
                  <a:noFill/>
                </a:ln>
                <a:solidFill>
                  <a:schemeClr val="bg1"/>
                </a:solidFill>
                <a:latin typeface="Arial Narrow" pitchFamily="34" charset="0"/>
                <a:ea typeface="+mj-ea"/>
                <a:cs typeface="+mj-cs"/>
                <a:hlinkClick r:id="rId4"/>
              </a:rPr>
              <a:t>VIDEO</a:t>
            </a:r>
            <a:r>
              <a:rPr lang="en-US" b="1" dirty="0">
                <a:ln w="6350">
                  <a:noFill/>
                </a:ln>
                <a:solidFill>
                  <a:schemeClr val="bg1"/>
                </a:solidFill>
                <a:latin typeface="Arial Narrow" pitchFamily="34" charset="0"/>
                <a:ea typeface="+mj-ea"/>
                <a:cs typeface="+mj-cs"/>
              </a:rPr>
              <a:t> … only 4:22 to 7:05</a:t>
            </a:r>
          </a:p>
          <a:p>
            <a:pPr lvl="0" algn="r">
              <a:spcBef>
                <a:spcPct val="0"/>
              </a:spcBef>
            </a:pPr>
            <a:endParaRPr kumimoji="0" lang="en-US" sz="1000" b="0" i="0" u="none" strike="noStrike" kern="1200" cap="none" spc="0" normalizeH="0" baseline="0" noProof="0" dirty="0">
              <a:ln w="6350">
                <a:noFill/>
              </a:ln>
              <a:solidFill>
                <a:schemeClr val="bg1"/>
              </a:solidFill>
              <a:effectLst/>
              <a:uLnTx/>
              <a:uFillTx/>
              <a:latin typeface="Arial Narrow" pitchFamily="34" charset="0"/>
              <a:ea typeface="+mj-ea"/>
              <a:cs typeface="+mj-cs"/>
            </a:endParaRPr>
          </a:p>
        </p:txBody>
      </p:sp>
      <p:sp>
        <p:nvSpPr>
          <p:cNvPr id="7" name="Title 1">
            <a:extLst>
              <a:ext uri="{FF2B5EF4-FFF2-40B4-BE49-F238E27FC236}">
                <a16:creationId xmlns:a16="http://schemas.microsoft.com/office/drawing/2014/main" id="{87698E80-1986-8E40-8306-8FAA3844FADD}"/>
              </a:ext>
            </a:extLst>
          </p:cNvPr>
          <p:cNvSpPr txBox="1">
            <a:spLocks/>
          </p:cNvSpPr>
          <p:nvPr/>
        </p:nvSpPr>
        <p:spPr>
          <a:xfrm>
            <a:off x="-31423" y="509635"/>
            <a:ext cx="9175423" cy="609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2400" dirty="0">
                <a:ln w="6350">
                  <a:noFill/>
                </a:ln>
                <a:solidFill>
                  <a:schemeClr val="bg1"/>
                </a:solidFill>
                <a:latin typeface="Arial Narrow" pitchFamily="34" charset="0"/>
              </a:rPr>
              <a:t>Roman </a:t>
            </a:r>
            <a:r>
              <a:rPr lang="en-US" sz="2400" dirty="0">
                <a:ln w="6350">
                  <a:noFill/>
                </a:ln>
                <a:solidFill>
                  <a:schemeClr val="bg1"/>
                </a:solidFill>
                <a:latin typeface="Arial Narrow" pitchFamily="34" charset="0"/>
                <a:ea typeface="+mj-ea"/>
                <a:cs typeface="+mj-cs"/>
              </a:rPr>
              <a:t>SEWERS </a:t>
            </a:r>
            <a:r>
              <a:rPr lang="en-US" sz="2400" b="1" dirty="0">
                <a:ln w="6350">
                  <a:noFill/>
                </a:ln>
                <a:solidFill>
                  <a:schemeClr val="bg1"/>
                </a:solidFill>
                <a:latin typeface="Arial Narrow" pitchFamily="34" charset="0"/>
                <a:ea typeface="+mj-ea"/>
                <a:cs typeface="+mj-cs"/>
              </a:rPr>
              <a:t>(</a:t>
            </a:r>
            <a:r>
              <a:rPr lang="en-US" sz="2400" b="1" u="sng" dirty="0">
                <a:ln w="6350">
                  <a:noFill/>
                </a:ln>
                <a:solidFill>
                  <a:schemeClr val="bg1"/>
                </a:solidFill>
                <a:latin typeface="Arial Narrow" pitchFamily="34" charset="0"/>
                <a:ea typeface="+mj-ea"/>
                <a:cs typeface="+mj-cs"/>
              </a:rPr>
              <a:t>SEWAGE</a:t>
            </a:r>
            <a:r>
              <a:rPr lang="en-US" sz="2400" b="1" dirty="0">
                <a:ln w="6350">
                  <a:noFill/>
                </a:ln>
                <a:solidFill>
                  <a:schemeClr val="bg1"/>
                </a:solidFill>
                <a:latin typeface="Arial Narrow" pitchFamily="34" charset="0"/>
                <a:ea typeface="+mj-ea"/>
                <a:cs typeface="+mj-cs"/>
              </a:rPr>
              <a:t> </a:t>
            </a:r>
            <a:r>
              <a:rPr lang="en-US" sz="2400" dirty="0">
                <a:ln w="6350">
                  <a:noFill/>
                </a:ln>
                <a:solidFill>
                  <a:schemeClr val="bg1"/>
                </a:solidFill>
                <a:latin typeface="Arial Narrow" pitchFamily="34" charset="0"/>
                <a:ea typeface="+mj-ea"/>
                <a:cs typeface="+mj-cs"/>
              </a:rPr>
              <a:t>and</a:t>
            </a:r>
            <a:r>
              <a:rPr lang="en-US" sz="2400" b="1" dirty="0">
                <a:ln w="6350">
                  <a:noFill/>
                </a:ln>
                <a:solidFill>
                  <a:schemeClr val="bg1"/>
                </a:solidFill>
                <a:latin typeface="Arial Narrow" pitchFamily="34" charset="0"/>
                <a:ea typeface="+mj-ea"/>
                <a:cs typeface="+mj-cs"/>
              </a:rPr>
              <a:t> </a:t>
            </a:r>
            <a:r>
              <a:rPr lang="en-US" sz="2400" b="1" u="sng" dirty="0">
                <a:ln w="6350">
                  <a:noFill/>
                </a:ln>
                <a:solidFill>
                  <a:schemeClr val="bg1"/>
                </a:solidFill>
                <a:latin typeface="Arial Narrow" pitchFamily="34" charset="0"/>
                <a:ea typeface="+mj-ea"/>
                <a:cs typeface="+mj-cs"/>
              </a:rPr>
              <a:t>STORMWATER RUNOFF</a:t>
            </a:r>
            <a:r>
              <a:rPr lang="en-US" sz="2400" dirty="0">
                <a:ln w="6350">
                  <a:noFill/>
                </a:ln>
                <a:solidFill>
                  <a:schemeClr val="bg1"/>
                </a:solidFill>
                <a:latin typeface="Arial Narrow" pitchFamily="34" charset="0"/>
                <a:ea typeface="+mj-ea"/>
                <a:cs typeface="+mj-cs"/>
              </a:rPr>
              <a:t> combined</a:t>
            </a:r>
            <a:r>
              <a:rPr lang="en-US" sz="2400" b="1" dirty="0">
                <a:ln w="6350">
                  <a:noFill/>
                </a:ln>
                <a:solidFill>
                  <a:schemeClr val="bg1"/>
                </a:solidFill>
                <a:latin typeface="Arial Narrow" pitchFamily="34" charset="0"/>
                <a:ea typeface="+mj-ea"/>
                <a:cs typeface="+mj-cs"/>
              </a:rPr>
              <a:t>)</a:t>
            </a:r>
            <a:r>
              <a:rPr kumimoji="0" lang="en-US" sz="2400" b="1" i="0" u="none" strike="noStrike" kern="1200" cap="none" spc="0" normalizeH="0" baseline="0" noProof="0" dirty="0">
                <a:ln w="6350">
                  <a:noFill/>
                </a:ln>
                <a:solidFill>
                  <a:schemeClr val="bg1"/>
                </a:solidFill>
                <a:effectLst/>
                <a:uLnTx/>
                <a:uFillTx/>
                <a:latin typeface="Arial Narrow" pitchFamily="34" charset="0"/>
                <a:ea typeface="+mj-ea"/>
                <a:cs typeface="+mj-cs"/>
              </a:rPr>
              <a:t> </a:t>
            </a: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0" name="TextBox 9">
            <a:extLst>
              <a:ext uri="{FF2B5EF4-FFF2-40B4-BE49-F238E27FC236}">
                <a16:creationId xmlns:a16="http://schemas.microsoft.com/office/drawing/2014/main" id="{C9B2A4C2-B6AC-A945-A662-B5BA3944D532}"/>
              </a:ext>
            </a:extLst>
          </p:cNvPr>
          <p:cNvSpPr txBox="1"/>
          <p:nvPr/>
        </p:nvSpPr>
        <p:spPr>
          <a:xfrm>
            <a:off x="124120" y="2047"/>
            <a:ext cx="190949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&gt;2500 years ago</a:t>
            </a:r>
          </a:p>
        </p:txBody>
      </p:sp>
      <p:pic>
        <p:nvPicPr>
          <p:cNvPr id="2" name="Audio 1">
            <a:hlinkClick r:id="" action="ppaction://media"/>
            <a:extLst>
              <a:ext uri="{FF2B5EF4-FFF2-40B4-BE49-F238E27FC236}">
                <a16:creationId xmlns:a16="http://schemas.microsoft.com/office/drawing/2014/main" id="{03A6FF39-6B5F-1D4C-9D70-9572DF73C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4" name="Picture 3">
            <a:extLst>
              <a:ext uri="{FF2B5EF4-FFF2-40B4-BE49-F238E27FC236}">
                <a16:creationId xmlns:a16="http://schemas.microsoft.com/office/drawing/2014/main" id="{87F09CA3-9309-097F-8B6C-54112A004827}"/>
              </a:ext>
            </a:extLst>
          </p:cNvPr>
          <p:cNvPicPr>
            <a:picLocks noChangeAspect="1"/>
          </p:cNvPicPr>
          <p:nvPr/>
        </p:nvPicPr>
        <p:blipFill>
          <a:blip r:embed="rId6"/>
          <a:stretch>
            <a:fillRect/>
          </a:stretch>
        </p:blipFill>
        <p:spPr>
          <a:xfrm>
            <a:off x="152400" y="1684373"/>
            <a:ext cx="6767345" cy="5054564"/>
          </a:xfrm>
          <a:prstGeom prst="rect">
            <a:avLst/>
          </a:prstGeom>
        </p:spPr>
      </p:pic>
    </p:spTree>
  </p:cSld>
  <p:clrMapOvr>
    <a:masterClrMapping/>
  </p:clrMapOvr>
  <p:transition advTm="3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2942</TotalTime>
  <Words>3701</Words>
  <Application>Microsoft Office PowerPoint</Application>
  <PresentationFormat>On-screen Show (4:3)</PresentationFormat>
  <Paragraphs>432</Paragraphs>
  <Slides>76</Slides>
  <Notes>6</Notes>
  <HiddenSlides>0</HiddenSlides>
  <MMClips>76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Arial Narrow</vt:lpstr>
      <vt:lpstr>Book Antiqua</vt:lpstr>
      <vt:lpstr>Calibri</vt:lpstr>
      <vt:lpstr>Lucida Sans</vt:lpstr>
      <vt:lpstr>Wingdings</vt:lpstr>
      <vt:lpstr>Wingdings 2</vt:lpstr>
      <vt:lpstr>Wingdings 3</vt:lpstr>
      <vt:lpstr>Apex</vt:lpstr>
      <vt:lpstr>Roman architecture &amp; Engineering (A&amp;E), 753 BC to 476 AD   Joseph T Wunderlich PhD BS Architectural Engineering, U Texas (Austin) 1984 Urban Design, UCSD 1986-87  Full-time A&amp;E in PA, TX, and CA in 1980’s; part time to present Hi-tech in 90’s to present (M.Eng, PhD, IBM Research, Purdue Prof, etc.)  Six trips to Italy as of 2020, including teaching a PhD course at U Trento</vt:lpstr>
      <vt:lpstr> roman A&amp;E spanned 1,229 years (753 BC to 476 AD)  Initially a Roman Kingdom, then a ROMAN Republic (with elections, but not a democracy) from 509BC   Then the ROMAN Empire, with Emperors, from 27BC     unlike the Greeks, Roman expansion spread their power and control to many places throughout Europe, the Middle East, and Africa.   The Romans had conquered all of the Greek city-states by 146BC  </vt:lpstr>
      <vt:lpstr> roman A&amp;E spanned 1,229 years (753 BC to 476 AD) Initially a Roman Kngdom, then a ROMAN Republic (with elections, but not a democracy) from 509BC  Then the ROMAN Empire, with Emperors, from 27BC     </vt:lpstr>
      <vt:lpstr>SOURCE: https://www.asme.org/engineering-topics/articles/technology-and-society/ancient-roman-concrete-stands-test-time </vt:lpstr>
      <vt:lpstr>SOURCE: http://aventalearning.com/content168staging/2008Latin1A/unit3/section5f.html </vt:lpstr>
      <vt:lpstr>SOURCE: http://infohost.nmt.edu/~es421/ansys/archfull.htm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ROADS were first surveyed to keep them straight, and then built by hand.  Roads were sloped from the center so rainwater would drain off into ditches   SOURCE: http://historylink101.com/2/Rome/roman-roads.htm   ROAD Type #1</vt:lpstr>
      <vt:lpstr>   SOURCE: http://www.crystalinks.com/romeroads.html   ROAD Type #2</vt:lpstr>
      <vt:lpstr>  A unit of Roman officers called chief builders (“architecti”) were in charge; Educated in Geometry, they had a staff of land surveyors ("agrimensores") and levelers (“libratores").   Construction workers taken from the ranks carried weapons, rations, and utensils; And possibly a saw, hatchet, sickle, pick, or spade for road construction work.  SOURCE: http://www.crystalinks.com/romeroads.html   </vt:lpstr>
      <vt:lpstr>  Slaves, prisoners of war, and convicted criminals performed the quarrying and transporting of stone.  SOURCE: http://www.crystalinks.com/romeroads.html   </vt:lpstr>
      <vt:lpstr>Stone mile markers placed along roads  SOURCE: http://historylink101.com/2/Rome/roman-roads.htm </vt:lpstr>
      <vt:lpstr>Roman BRIDGES  </vt:lpstr>
      <vt:lpstr>Roman BRIDGES  </vt:lpstr>
      <vt:lpstr>Roman BRIDGES  </vt:lpstr>
      <vt:lpstr>Romans built over 53,000 miles of roads to connect every part of their empire.  They had a saying "All roads lead to Rome.“ SOURCE: http://historylink101.com/2/Rome/roman-roads.htm </vt:lpstr>
      <vt:lpstr>  Roman Legions of soldier/builders  didn't need WAY-STATION’s  since they had a baggage train,  and they constructed their own camp every evening   Others did, and PASSPORTS were required  Carts could travel 8 miles per day, pedestrians a little more   Way-stations were 15 to 18 miles apart   Often a permanent military camp or town grew there   Private systems of refreshments also grew there  SOURCE: http://historylink101.com/2/Rome/roman-roads.htm </vt:lpstr>
      <vt:lpstr>Government maintained way station (“mansiones”)  SOURCE: http://historylink101.com/2/Rome/roman-roads.htm </vt:lpstr>
      <vt:lpstr>  J Wunderlich story (listen to audio)</vt:lpstr>
      <vt:lpstr>  J Wunderlich story (listen to audio)</vt:lpstr>
      <vt:lpstr>PowerPoint Presentation</vt:lpstr>
      <vt:lpstr>  J Wunderlich story (listen to audio)</vt:lpstr>
      <vt:lpstr>  J Wunderlich story (listen to audio)</vt:lpstr>
      <vt:lpstr>    WATER SUPPLY for cities by Roman AQUEDUCTS </vt:lpstr>
      <vt:lpstr>PowerPoint Presentation</vt:lpstr>
      <vt:lpstr>SOURCE: https://www.britannica.com/technology/aqueduct-engineering  http://www.crystalinks.com/romeroads.html</vt:lpstr>
      <vt:lpstr>https://sites.google.com/site/theromanaqueducts/design </vt:lpstr>
      <vt:lpstr>SOURCE:   http://www.romanaqueducts.info/introduction/   </vt:lpstr>
      <vt:lpstr>SOURCE:   http://www.romanaqueducts.info/introduction/   </vt:lpstr>
      <vt:lpstr>SOURCE  http://www.romanaqueducts.info/aquasite/</vt:lpstr>
      <vt:lpstr>  </vt:lpstr>
      <vt:lpstr>  </vt:lpstr>
      <vt:lpstr>  </vt:lpstr>
      <vt:lpstr>  </vt:lpstr>
      <vt:lpstr>  </vt:lpstr>
      <vt:lpstr>Colosseum in Rome built 70 to 80 AD held ~50,000 people</vt:lpstr>
      <vt:lpstr>J Wunderlich at the gate to the COLISEUM in Rome in 2011</vt:lpstr>
      <vt:lpstr>PowerPoint Presentation</vt:lpstr>
      <vt:lpstr>Initially it could be flooded for sea battles</vt:lpstr>
      <vt:lpstr>ELEVATORS later added to lift animals into battles in the arena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Originally, stairs led ten feet up to the entrance, however the simple accumulation of dust accumulated to ten feet over ~2000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Elizabethtown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Elizabethtown College</dc:creator>
  <cp:lastModifiedBy>Wunderlich, Joseph</cp:lastModifiedBy>
  <cp:revision>150</cp:revision>
  <dcterms:created xsi:type="dcterms:W3CDTF">2018-11-04T21:32:21Z</dcterms:created>
  <dcterms:modified xsi:type="dcterms:W3CDTF">2024-10-30T12:51:18Z</dcterms:modified>
</cp:coreProperties>
</file>